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5" r:id="rId1"/>
  </p:sldMasterIdLst>
  <p:notesMasterIdLst>
    <p:notesMasterId r:id="rId13"/>
  </p:notesMasterIdLst>
  <p:sldIdLst>
    <p:sldId id="279" r:id="rId2"/>
    <p:sldId id="280" r:id="rId3"/>
    <p:sldId id="281" r:id="rId4"/>
    <p:sldId id="282" r:id="rId5"/>
    <p:sldId id="278" r:id="rId6"/>
    <p:sldId id="283" r:id="rId7"/>
    <p:sldId id="284" r:id="rId8"/>
    <p:sldId id="285" r:id="rId9"/>
    <p:sldId id="286" r:id="rId10"/>
    <p:sldId id="287" r:id="rId11"/>
    <p:sldId id="28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2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extLst>
      <p:ext uri="{BB962C8B-B14F-4D97-AF65-F5344CB8AC3E}">
        <p14:creationId xmlns:p14="http://schemas.microsoft.com/office/powerpoint/2010/main" val="2577995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366007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61328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20636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097272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804358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781139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59741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180823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969667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 consistent reference style, preferably IEEE numbering, and match citations used in the presentation. Include the few references that the audience needs. Replace every bracketed field. Use an additional reference slide if needed rather than making the text too small.</a:t>
            </a:r>
          </a:p>
          <a:p>
            <a:endParaRPr/>
          </a:p>
          <a:p>
            <a:r>
              <a:t>Branding sources: official COMPAS 2026 logo and University of Dhaka crest downloaded unchanged from https://www.compasconf.org/ on 2 October 2026. IEEE Computer Society Bangladesh Chapter logo extracted unchanged from the user-supplied COMPAS2025_Oral_Presentation_Template.pptx.</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8119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Replace the contact details and use this slide during questions. An optional paper, project or code link can be added if appropriate. Remove unused placeholders. Keep backup slides after this slide if they help answer questions.</a:t>
            </a:r>
          </a:p>
          <a:p>
            <a:endParaRPr/>
          </a:p>
          <a:p>
            <a:r>
              <a:t>Branding sources: official COMPAS 2026 logo and University of Dhaka crest downloaded unchanged from https://www.compasconf.org/ on 2 October 2026. IEEE Computer Society Bangladesh Chapter logo extracted unchanged from the user-supplied COMPAS2025_Oral_Presentation_Template.pptx.</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06864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xmlns="" id="{102B523F-4A76-4E2C-8D27-69CD37690CE4}"/>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xmlns="" id="{EE55822D-5016-45E5-8C15-881BB8C8EA30}"/>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xmlns="" id="{17F5B9D4-0123-4C18-9583-695CC2AB40F5}"/>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xmlns="" id="{1A47B0A4-A7F6-4E0B-B744-2E67AF5A7EB6}"/>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xmlns="" id="{F1F6662D-050C-4862-97B5-84B8B545425F}"/>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xmlns="" id="{8F3CC39C-173A-425E-96F9-AAA59070EFB2}"/>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xmlns="" id="{E076B44F-3A8C-466D-ACA7-28D7D7A7B6C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xmlns="" id="{18433A48-F09B-41F0-BDFF-7FD38F2B5CB8}"/>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xmlns="" id="{6A1F5BEE-3546-4FD4-8997-E7031049A4E6}"/>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xmlns="" id="{7B19C615-25B5-4F8C-ABE2-0E90AF0AD91C}"/>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xmlns="" id="{62C439C1-1F21-4425-94CE-39DC4496669D}"/>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xmlns="" id="{3EB4EFF2-D010-42B9-AC45-0AA9934641E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xmlns="" id="{7D92B0AA-991D-4E39-BBA5-A88B9EC20E63}"/>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xmlns="" id="{964715FF-34F9-4BED-81DB-BE304407FC8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xmlns="" id="{864130CB-59CC-4397-B4F0-9AE641D2935C}"/>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3"/>
          <a:srcRect l="4167" r="4167"/>
          <a:stretch>
            <a:fillRect/>
          </a:stretch>
        </p:blipFill>
        <p:spPr>
          <a:xfrm>
            <a:off x="0" y="0"/>
            <a:ext cx="12192000" cy="6858000"/>
          </a:xfrm>
          <a:prstGeom prst="rect">
            <a:avLst/>
          </a:prstGeom>
        </p:spPr>
      </p:pic>
      <p:sp>
        <p:nvSpPr>
          <p:cNvPr id="2" name="White fade for cover readability">
            <a:extLst>
              <a:ext uri="{FF2B5EF4-FFF2-40B4-BE49-F238E27FC236}">
                <a16:creationId xmlns:a16="http://schemas.microsoft.com/office/drawing/2014/main" xmlns="" id="{2D737CED-DD13-43F6-B09F-848C58DBB848}"/>
              </a:ext>
            </a:extLst>
          </p:cNvPr>
          <p:cNvSpPr>
            <a:spLocks noGrp="1"/>
          </p:cNvSpPr>
          <p:nvPr/>
        </p:nvSpPr>
        <p:spPr>
          <a:xfrm>
            <a:off x="0" y="0"/>
            <a:ext cx="12192000" cy="6858000"/>
          </a:xfrm>
          <a:prstGeom prst="rect">
            <a:avLst/>
          </a:prstGeom>
          <a:gradFill>
            <a:gsLst>
              <a:gs pos="0">
                <a:srgbClr val="FFFFFF">
                  <a:alpha val="97000"/>
                </a:srgbClr>
              </a:gs>
              <a:gs pos="42000">
                <a:srgbClr val="FFFFFF">
                  <a:alpha val="93000"/>
                </a:srgbClr>
              </a:gs>
              <a:gs pos="100000">
                <a:srgbClr val="FFFFFF">
                  <a:alpha val="67000"/>
                </a:srgbClr>
              </a:gs>
            </a:gsLst>
            <a:lin ang="0"/>
          </a:gradFill>
          <a:ln w="0">
            <a:noFill/>
          </a:ln>
        </p:spPr>
        <p:txBody>
          <a:bodyPr/>
          <a:lstStyle/>
          <a:p>
            <a:endParaRPr lang="en-GB"/>
          </a:p>
        </p:txBody>
      </p:sp>
      <p:pic>
        <p:nvPicPr>
          <p:cNvPr id="17" name="Picture 16"/>
          <p:cNvPicPr>
            <a:picLocks noChangeAspect="1"/>
          </p:cNvPicPr>
          <p:nvPr/>
        </p:nvPicPr>
        <p:blipFill>
          <a:blip r:embed="rId4"/>
          <a:stretch/>
        </p:blipFill>
        <p:spPr>
          <a:xfrm>
            <a:off x="647700" y="386153"/>
            <a:ext cx="1333500" cy="1196715"/>
          </a:xfrm>
          <a:prstGeom prst="rect">
            <a:avLst/>
          </a:prstGeom>
        </p:spPr>
      </p:pic>
      <p:sp>
        <p:nvSpPr>
          <p:cNvPr id="4" name="COMPAS 2026">
            <a:extLst>
              <a:ext uri="{FF2B5EF4-FFF2-40B4-BE49-F238E27FC236}">
                <a16:creationId xmlns:a16="http://schemas.microsoft.com/office/drawing/2014/main" xmlns="" id="{0AF0BD6F-CE95-4E99-BF1E-0DC99A64C588}"/>
              </a:ext>
            </a:extLst>
          </p:cNvPr>
          <p:cNvSpPr>
            <a:spLocks noGrp="1"/>
          </p:cNvSpPr>
          <p:nvPr/>
        </p:nvSpPr>
        <p:spPr>
          <a:xfrm>
            <a:off x="2400300" y="466725"/>
            <a:ext cx="6286500" cy="476250"/>
          </a:xfrm>
          <a:prstGeom prst="rect">
            <a:avLst/>
          </a:prstGeom>
          <a:noFill/>
          <a:ln w="0">
            <a:noFill/>
          </a:ln>
        </p:spPr>
        <p:txBody>
          <a:bodyPr wrap="square" lIns="0" tIns="0" rIns="0" bIns="0" anchor="t">
            <a:noAutofit/>
          </a:bodyPr>
          <a:lstStyle/>
          <a:p>
            <a:pPr>
              <a:defRPr sz="2450" b="1">
                <a:solidFill>
                  <a:srgbClr val="0067A6"/>
                </a:solidFill>
                <a:latin typeface="Calibri"/>
                <a:ea typeface="Calibri"/>
                <a:cs typeface="Calibri"/>
              </a:defRPr>
            </a:pPr>
            <a:r>
              <a:rPr sz="2800" b="1" dirty="0">
                <a:solidFill>
                  <a:srgbClr val="0067A6"/>
                </a:solidFill>
                <a:latin typeface="Calibri"/>
                <a:ea typeface="Calibri"/>
                <a:cs typeface="Calibri"/>
              </a:rPr>
              <a:t>COMPAS 2026</a:t>
            </a:r>
          </a:p>
        </p:txBody>
      </p:sp>
      <p:sp>
        <p:nvSpPr>
          <p:cNvPr id="5" name="IEEE 3rd International Conference on&#10;Computing, Applications and ">
            <a:extLst>
              <a:ext uri="{FF2B5EF4-FFF2-40B4-BE49-F238E27FC236}">
                <a16:creationId xmlns:a16="http://schemas.microsoft.com/office/drawing/2014/main" xmlns="" id="{BB687053-FFFF-4E8D-9E1D-3BCDF83B03DE}"/>
              </a:ext>
            </a:extLst>
          </p:cNvPr>
          <p:cNvSpPr>
            <a:spLocks noGrp="1"/>
          </p:cNvSpPr>
          <p:nvPr/>
        </p:nvSpPr>
        <p:spPr>
          <a:xfrm>
            <a:off x="2400300" y="1019175"/>
            <a:ext cx="7620000" cy="800100"/>
          </a:xfrm>
          <a:prstGeom prst="rect">
            <a:avLst/>
          </a:prstGeom>
          <a:noFill/>
          <a:ln w="0">
            <a:noFill/>
          </a:ln>
        </p:spPr>
        <p:txBody>
          <a:bodyPr wrap="square" lIns="0" tIns="0" rIns="0" bIns="0" anchor="t">
            <a:noAutofit/>
          </a:bodyPr>
          <a:lstStyle/>
          <a:p>
            <a:pPr>
              <a:defRPr sz="1800" b="0">
                <a:solidFill>
                  <a:srgbClr val="12263D"/>
                </a:solidFill>
                <a:latin typeface="Calibri"/>
                <a:ea typeface="Calibri"/>
                <a:cs typeface="Calibri"/>
              </a:defRPr>
            </a:pPr>
            <a:r>
              <a:rPr sz="2400" b="0" dirty="0">
                <a:solidFill>
                  <a:srgbClr val="12263D"/>
                </a:solidFill>
                <a:latin typeface="Calibri"/>
                <a:ea typeface="Calibri"/>
                <a:cs typeface="Calibri"/>
              </a:rPr>
              <a:t>IEEE 3rd International Conference </a:t>
            </a:r>
            <a:r>
              <a:rPr sz="2400" b="0" dirty="0" smtClean="0">
                <a:solidFill>
                  <a:srgbClr val="12263D"/>
                </a:solidFill>
                <a:latin typeface="Calibri"/>
                <a:ea typeface="Calibri"/>
                <a:cs typeface="Calibri"/>
              </a:rPr>
              <a:t>on</a:t>
            </a:r>
            <a:r>
              <a:rPr lang="en-US" sz="2400" b="0" dirty="0" smtClean="0">
                <a:solidFill>
                  <a:srgbClr val="12263D"/>
                </a:solidFill>
                <a:latin typeface="Calibri"/>
                <a:ea typeface="Calibri"/>
                <a:cs typeface="Calibri"/>
              </a:rPr>
              <a:t> </a:t>
            </a:r>
            <a:r>
              <a:rPr sz="2400" b="0" dirty="0" smtClean="0">
                <a:solidFill>
                  <a:srgbClr val="12263D"/>
                </a:solidFill>
                <a:latin typeface="Calibri"/>
                <a:ea typeface="Calibri"/>
                <a:cs typeface="Calibri"/>
              </a:rPr>
              <a:t>Computing</a:t>
            </a:r>
            <a:r>
              <a:rPr sz="2400" b="0" dirty="0">
                <a:solidFill>
                  <a:srgbClr val="12263D"/>
                </a:solidFill>
                <a:latin typeface="Calibri"/>
                <a:ea typeface="Calibri"/>
                <a:cs typeface="Calibri"/>
              </a:rPr>
              <a:t>, Applications and Systems</a:t>
            </a:r>
          </a:p>
        </p:txBody>
      </p:sp>
      <p:pic>
        <p:nvPicPr>
          <p:cNvPr id="20" name="Picture 19"/>
          <p:cNvPicPr>
            <a:picLocks noChangeAspect="1"/>
          </p:cNvPicPr>
          <p:nvPr/>
        </p:nvPicPr>
        <p:blipFill>
          <a:blip r:embed="rId5"/>
          <a:stretch/>
        </p:blipFill>
        <p:spPr>
          <a:xfrm>
            <a:off x="10620375" y="375978"/>
            <a:ext cx="828675" cy="1076843"/>
          </a:xfrm>
          <a:prstGeom prst="rect">
            <a:avLst/>
          </a:prstGeom>
        </p:spPr>
      </p:pic>
      <p:sp>
        <p:nvSpPr>
          <p:cNvPr id="7" name="Straight Connector 6">
            <a:extLst>
              <a:ext uri="{FF2B5EF4-FFF2-40B4-BE49-F238E27FC236}">
                <a16:creationId xmlns:a16="http://schemas.microsoft.com/office/drawing/2014/main" xmlns="" id="{66EE64CF-3E88-4B0E-8328-1E3C10EDDB13}"/>
              </a:ext>
            </a:extLst>
          </p:cNvPr>
          <p:cNvSpPr>
            <a:spLocks noGrp="1"/>
          </p:cNvSpPr>
          <p:nvPr/>
        </p:nvSpPr>
        <p:spPr>
          <a:xfrm>
            <a:off x="647700" y="2076450"/>
            <a:ext cx="10896600" cy="0"/>
          </a:xfrm>
          <a:prstGeom prst="line">
            <a:avLst/>
          </a:prstGeom>
          <a:noFill/>
          <a:ln w="9525">
            <a:solidFill>
              <a:srgbClr val="D7E1E9"/>
            </a:solidFill>
          </a:ln>
        </p:spPr>
        <p:txBody>
          <a:bodyPr/>
          <a:lstStyle/>
          <a:p>
            <a:endParaRPr lang="en-GB"/>
          </a:p>
        </p:txBody>
      </p:sp>
      <p:sp>
        <p:nvSpPr>
          <p:cNvPr id="8" name="[Paper title in sentence case]">
            <a:extLst>
              <a:ext uri="{FF2B5EF4-FFF2-40B4-BE49-F238E27FC236}">
                <a16:creationId xmlns:a16="http://schemas.microsoft.com/office/drawing/2014/main" xmlns="" id="{A669517A-07E2-4255-803A-25DA9AF519F5}"/>
              </a:ext>
            </a:extLst>
          </p:cNvPr>
          <p:cNvSpPr>
            <a:spLocks noGrp="1"/>
          </p:cNvSpPr>
          <p:nvPr/>
        </p:nvSpPr>
        <p:spPr>
          <a:xfrm>
            <a:off x="647700" y="2476500"/>
            <a:ext cx="10763250" cy="1343025"/>
          </a:xfrm>
          <a:prstGeom prst="rect">
            <a:avLst/>
          </a:prstGeom>
          <a:noFill/>
          <a:ln w="0">
            <a:noFill/>
          </a:ln>
        </p:spPr>
        <p:txBody>
          <a:bodyPr wrap="square" lIns="0" tIns="0" rIns="0" bIns="0" anchor="t">
            <a:noAutofit/>
          </a:bodyPr>
          <a:lstStyle/>
          <a:p>
            <a:pPr>
              <a:defRPr sz="3650" b="1">
                <a:solidFill>
                  <a:srgbClr val="12263D"/>
                </a:solidFill>
                <a:latin typeface="Calibri"/>
                <a:ea typeface="Calibri"/>
                <a:cs typeface="Calibri"/>
              </a:defRPr>
            </a:pPr>
            <a:r>
              <a:rPr sz="3600" b="1" dirty="0">
                <a:solidFill>
                  <a:srgbClr val="12263D"/>
                </a:solidFill>
                <a:latin typeface="Calibri"/>
                <a:ea typeface="Calibri"/>
                <a:cs typeface="Calibri"/>
              </a:rPr>
              <a:t>[Paper </a:t>
            </a:r>
            <a:r>
              <a:rPr lang="en-US" sz="3600" b="1" dirty="0" smtClean="0">
                <a:solidFill>
                  <a:srgbClr val="12263D"/>
                </a:solidFill>
                <a:latin typeface="Calibri"/>
                <a:ea typeface="Calibri"/>
                <a:cs typeface="Calibri"/>
              </a:rPr>
              <a:t>T</a:t>
            </a:r>
            <a:r>
              <a:rPr sz="3600" b="1" dirty="0" smtClean="0">
                <a:solidFill>
                  <a:srgbClr val="12263D"/>
                </a:solidFill>
                <a:latin typeface="Calibri"/>
                <a:ea typeface="Calibri"/>
                <a:cs typeface="Calibri"/>
              </a:rPr>
              <a:t>itle </a:t>
            </a:r>
            <a:r>
              <a:rPr sz="3600" b="1" dirty="0">
                <a:solidFill>
                  <a:srgbClr val="12263D"/>
                </a:solidFill>
                <a:latin typeface="Calibri"/>
                <a:ea typeface="Calibri"/>
                <a:cs typeface="Calibri"/>
              </a:rPr>
              <a:t>in </a:t>
            </a:r>
            <a:r>
              <a:rPr lang="en-US" sz="3600" b="1" dirty="0" smtClean="0">
                <a:solidFill>
                  <a:srgbClr val="12263D"/>
                </a:solidFill>
                <a:latin typeface="Calibri"/>
                <a:ea typeface="Calibri"/>
                <a:cs typeface="Calibri"/>
              </a:rPr>
              <a:t>S</a:t>
            </a:r>
            <a:r>
              <a:rPr sz="3600" b="1" dirty="0" smtClean="0">
                <a:solidFill>
                  <a:srgbClr val="12263D"/>
                </a:solidFill>
                <a:latin typeface="Calibri"/>
                <a:ea typeface="Calibri"/>
                <a:cs typeface="Calibri"/>
              </a:rPr>
              <a:t>entence </a:t>
            </a:r>
            <a:r>
              <a:rPr lang="en-US" sz="3600" b="1" dirty="0" smtClean="0">
                <a:solidFill>
                  <a:srgbClr val="12263D"/>
                </a:solidFill>
                <a:latin typeface="Calibri"/>
                <a:ea typeface="Calibri"/>
                <a:cs typeface="Calibri"/>
              </a:rPr>
              <a:t>C</a:t>
            </a:r>
            <a:r>
              <a:rPr sz="3600" b="1" dirty="0" smtClean="0">
                <a:solidFill>
                  <a:srgbClr val="12263D"/>
                </a:solidFill>
                <a:latin typeface="Calibri"/>
                <a:ea typeface="Calibri"/>
                <a:cs typeface="Calibri"/>
              </a:rPr>
              <a:t>ase</a:t>
            </a:r>
            <a:r>
              <a:rPr sz="3600" b="1" dirty="0">
                <a:solidFill>
                  <a:srgbClr val="12263D"/>
                </a:solidFill>
                <a:latin typeface="Calibri"/>
                <a:ea typeface="Calibri"/>
                <a:cs typeface="Calibri"/>
              </a:rPr>
              <a:t>]</a:t>
            </a:r>
          </a:p>
        </p:txBody>
      </p:sp>
      <p:sp>
        <p:nvSpPr>
          <p:cNvPr id="9" name="[Presenter name]">
            <a:extLst>
              <a:ext uri="{FF2B5EF4-FFF2-40B4-BE49-F238E27FC236}">
                <a16:creationId xmlns:a16="http://schemas.microsoft.com/office/drawing/2014/main" xmlns="" id="{65E2A228-84F3-47C5-B470-72FEB749FA5A}"/>
              </a:ext>
            </a:extLst>
          </p:cNvPr>
          <p:cNvSpPr>
            <a:spLocks noGrp="1"/>
          </p:cNvSpPr>
          <p:nvPr/>
        </p:nvSpPr>
        <p:spPr>
          <a:xfrm>
            <a:off x="647700" y="4162425"/>
            <a:ext cx="8572500" cy="400050"/>
          </a:xfrm>
          <a:prstGeom prst="rect">
            <a:avLst/>
          </a:prstGeom>
          <a:noFill/>
          <a:ln w="0">
            <a:noFill/>
          </a:ln>
        </p:spPr>
        <p:txBody>
          <a:bodyPr wrap="square" lIns="0" tIns="0" rIns="0" bIns="0" anchor="t">
            <a:noAutofit/>
          </a:bodyPr>
          <a:lstStyle/>
          <a:p>
            <a:pPr>
              <a:defRPr sz="2050" b="1">
                <a:solidFill>
                  <a:srgbClr val="12263D"/>
                </a:solidFill>
                <a:latin typeface="Calibri"/>
                <a:ea typeface="Calibri"/>
                <a:cs typeface="Calibri"/>
              </a:defRPr>
            </a:pPr>
            <a:r>
              <a:rPr sz="2400" b="1" dirty="0">
                <a:solidFill>
                  <a:srgbClr val="12263D"/>
                </a:solidFill>
                <a:latin typeface="Calibri"/>
                <a:ea typeface="Calibri"/>
                <a:cs typeface="Calibri"/>
              </a:rPr>
              <a:t>[Presenter name]</a:t>
            </a:r>
          </a:p>
        </p:txBody>
      </p:sp>
      <p:sp>
        <p:nvSpPr>
          <p:cNvPr id="10" name="[Co-authors]&#10;[Department, institution and country]">
            <a:extLst>
              <a:ext uri="{FF2B5EF4-FFF2-40B4-BE49-F238E27FC236}">
                <a16:creationId xmlns:a16="http://schemas.microsoft.com/office/drawing/2014/main" xmlns="" id="{03569B1C-D7E8-4465-AADA-4146AABDE3D5}"/>
              </a:ext>
            </a:extLst>
          </p:cNvPr>
          <p:cNvSpPr>
            <a:spLocks noGrp="1"/>
          </p:cNvSpPr>
          <p:nvPr/>
        </p:nvSpPr>
        <p:spPr>
          <a:xfrm>
            <a:off x="647700" y="4657725"/>
            <a:ext cx="10477500" cy="809625"/>
          </a:xfrm>
          <a:prstGeom prst="rect">
            <a:avLst/>
          </a:prstGeom>
          <a:noFill/>
          <a:ln w="0">
            <a:noFill/>
          </a:ln>
        </p:spPr>
        <p:txBody>
          <a:bodyPr wrap="square" lIns="0" tIns="0" rIns="0" bIns="0" anchor="t">
            <a:noAutofit/>
          </a:bodyPr>
          <a:lstStyle/>
          <a:p>
            <a:pPr>
              <a:defRPr sz="1700" b="0">
                <a:solidFill>
                  <a:srgbClr val="627185"/>
                </a:solidFill>
                <a:latin typeface="Calibri"/>
                <a:ea typeface="Calibri"/>
                <a:cs typeface="Calibri"/>
              </a:defRPr>
            </a:pPr>
            <a:r>
              <a:rPr b="0" dirty="0">
                <a:solidFill>
                  <a:srgbClr val="627185"/>
                </a:solidFill>
                <a:latin typeface="Calibri"/>
                <a:ea typeface="Calibri"/>
                <a:cs typeface="Calibri"/>
              </a:rPr>
              <a:t>[Co-authors]</a:t>
            </a:r>
          </a:p>
          <a:p>
            <a:pPr>
              <a:defRPr sz="1700" b="0">
                <a:solidFill>
                  <a:srgbClr val="627185"/>
                </a:solidFill>
                <a:latin typeface="Calibri"/>
                <a:ea typeface="Calibri"/>
                <a:cs typeface="Calibri"/>
              </a:defRPr>
            </a:pPr>
            <a:r>
              <a:rPr b="0" dirty="0">
                <a:solidFill>
                  <a:srgbClr val="627185"/>
                </a:solidFill>
                <a:latin typeface="Calibri"/>
                <a:ea typeface="Calibri"/>
                <a:cs typeface="Calibri"/>
              </a:rPr>
              <a:t>[Department, institution and country]</a:t>
            </a:r>
          </a:p>
        </p:txBody>
      </p:sp>
      <p:sp>
        <p:nvSpPr>
          <p:cNvPr id="11" name="Straight Connector 10">
            <a:extLst>
              <a:ext uri="{FF2B5EF4-FFF2-40B4-BE49-F238E27FC236}">
                <a16:creationId xmlns:a16="http://schemas.microsoft.com/office/drawing/2014/main" xmlns="" id="{320E64DB-FFFD-49C7-B2CC-E969B3FE5A8D}"/>
              </a:ext>
            </a:extLst>
          </p:cNvPr>
          <p:cNvSpPr>
            <a:spLocks noGrp="1"/>
          </p:cNvSpPr>
          <p:nvPr/>
        </p:nvSpPr>
        <p:spPr>
          <a:xfrm>
            <a:off x="647700" y="5743575"/>
            <a:ext cx="10896600" cy="0"/>
          </a:xfrm>
          <a:prstGeom prst="line">
            <a:avLst/>
          </a:prstGeom>
          <a:noFill/>
          <a:ln w="9525">
            <a:solidFill>
              <a:srgbClr val="D7E1E9"/>
            </a:solidFill>
          </a:ln>
        </p:spPr>
        <p:txBody>
          <a:bodyPr/>
          <a:lstStyle/>
          <a:p>
            <a:endParaRPr lang="en-GB"/>
          </a:p>
        </p:txBody>
      </p:sp>
      <p:pic>
        <p:nvPicPr>
          <p:cNvPr id="26" name="Picture 25"/>
          <p:cNvPicPr>
            <a:picLocks noChangeAspect="1"/>
          </p:cNvPicPr>
          <p:nvPr/>
        </p:nvPicPr>
        <p:blipFill>
          <a:blip r:embed="rId6"/>
          <a:stretch/>
        </p:blipFill>
        <p:spPr>
          <a:xfrm>
            <a:off x="652303" y="5895975"/>
            <a:ext cx="1705294" cy="695325"/>
          </a:xfrm>
          <a:prstGeom prst="rect">
            <a:avLst/>
          </a:prstGeom>
        </p:spPr>
      </p:pic>
      <p:sp>
        <p:nvSpPr>
          <p:cNvPr id="13" name="Paper ID: [000]">
            <a:extLst>
              <a:ext uri="{FF2B5EF4-FFF2-40B4-BE49-F238E27FC236}">
                <a16:creationId xmlns:a16="http://schemas.microsoft.com/office/drawing/2014/main" xmlns="" id="{650D214D-6892-44D5-8FFA-7F6EB6C45DC6}"/>
              </a:ext>
            </a:extLst>
          </p:cNvPr>
          <p:cNvSpPr>
            <a:spLocks noGrp="1"/>
          </p:cNvSpPr>
          <p:nvPr/>
        </p:nvSpPr>
        <p:spPr>
          <a:xfrm>
            <a:off x="2886075" y="6038850"/>
            <a:ext cx="2714625" cy="342900"/>
          </a:xfrm>
          <a:prstGeom prst="rect">
            <a:avLst/>
          </a:prstGeom>
          <a:noFill/>
          <a:ln w="0">
            <a:noFill/>
          </a:ln>
        </p:spPr>
        <p:txBody>
          <a:bodyPr wrap="square" lIns="0" tIns="0" rIns="0" bIns="0" anchor="t">
            <a:noAutofit/>
          </a:bodyPr>
          <a:lstStyle/>
          <a:p>
            <a:pPr>
              <a:defRPr sz="1500" b="1">
                <a:solidFill>
                  <a:srgbClr val="0067A6"/>
                </a:solidFill>
                <a:latin typeface="Calibri"/>
                <a:ea typeface="Calibri"/>
                <a:cs typeface="Calibri"/>
              </a:defRPr>
            </a:pPr>
            <a:r>
              <a:rPr sz="2000" b="1" dirty="0">
                <a:solidFill>
                  <a:srgbClr val="0067A6"/>
                </a:solidFill>
                <a:latin typeface="Calibri"/>
                <a:ea typeface="Calibri"/>
                <a:cs typeface="Calibri"/>
              </a:rPr>
              <a:t>Paper ID: [000]</a:t>
            </a:r>
          </a:p>
        </p:txBody>
      </p:sp>
      <p:sp>
        <p:nvSpPr>
          <p:cNvPr id="14" name="9–10 October 2026&#10;University of Dhaka, Bangladesh">
            <a:extLst>
              <a:ext uri="{FF2B5EF4-FFF2-40B4-BE49-F238E27FC236}">
                <a16:creationId xmlns:a16="http://schemas.microsoft.com/office/drawing/2014/main" xmlns="" id="{DCE14C0B-3BF0-4B2F-BD50-1503B995312D}"/>
              </a:ext>
            </a:extLst>
          </p:cNvPr>
          <p:cNvSpPr>
            <a:spLocks noGrp="1"/>
          </p:cNvSpPr>
          <p:nvPr/>
        </p:nvSpPr>
        <p:spPr>
          <a:xfrm>
            <a:off x="7562850" y="5953125"/>
            <a:ext cx="3952875" cy="657225"/>
          </a:xfrm>
          <a:prstGeom prst="rect">
            <a:avLst/>
          </a:prstGeom>
          <a:noFill/>
          <a:ln w="0">
            <a:noFill/>
          </a:ln>
        </p:spPr>
        <p:txBody>
          <a:bodyPr wrap="square" lIns="0" tIns="0" rIns="0" bIns="0" anchor="t">
            <a:noAutofit/>
          </a:bodyPr>
          <a:lstStyle/>
          <a:p>
            <a:pPr>
              <a:defRPr sz="1500" b="0">
                <a:solidFill>
                  <a:srgbClr val="12263D"/>
                </a:solidFill>
                <a:latin typeface="Calibri"/>
                <a:ea typeface="Calibri"/>
                <a:cs typeface="Calibri"/>
              </a:defRPr>
            </a:pPr>
            <a:r>
              <a:rPr sz="2000" b="0" dirty="0">
                <a:solidFill>
                  <a:srgbClr val="12263D"/>
                </a:solidFill>
                <a:latin typeface="Calibri"/>
                <a:ea typeface="Calibri"/>
                <a:cs typeface="Calibri"/>
              </a:rPr>
              <a:t>9–10 October 2026</a:t>
            </a:r>
          </a:p>
          <a:p>
            <a:pPr>
              <a:defRPr sz="1500" b="0">
                <a:solidFill>
                  <a:srgbClr val="12263D"/>
                </a:solidFill>
                <a:latin typeface="Calibri"/>
                <a:ea typeface="Calibri"/>
                <a:cs typeface="Calibri"/>
              </a:defRPr>
            </a:pPr>
            <a:r>
              <a:rPr sz="2000" b="0" dirty="0">
                <a:solidFill>
                  <a:srgbClr val="12263D"/>
                </a:solidFill>
                <a:latin typeface="Calibri"/>
                <a:ea typeface="Calibri"/>
                <a:cs typeface="Calibri"/>
              </a:rPr>
              <a:t>University of Dhaka, Bangladesh</a:t>
            </a:r>
          </a:p>
        </p:txBody>
      </p:sp>
    </p:spTree>
    <p:extLst>
      <p:ext uri="{BB962C8B-B14F-4D97-AF65-F5344CB8AC3E}">
        <p14:creationId xmlns:p14="http://schemas.microsoft.com/office/powerpoint/2010/main" val="814904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 name="Picture 21"/>
          <p:cNvPicPr>
            <a:picLocks noChangeAspect="1"/>
          </p:cNvPicPr>
          <p:nvPr/>
        </p:nvPicPr>
        <p:blipFill>
          <a:blip r:embed="rId3"/>
          <a:stretch/>
        </p:blipFill>
        <p:spPr>
          <a:xfrm>
            <a:off x="533399" y="164504"/>
            <a:ext cx="790575" cy="709481"/>
          </a:xfrm>
          <a:prstGeom prst="rect">
            <a:avLst/>
          </a:prstGeom>
        </p:spPr>
      </p:pic>
      <p:grpSp>
        <p:nvGrpSpPr>
          <p:cNvPr id="4" name="Group 3"/>
          <p:cNvGrpSpPr/>
          <p:nvPr/>
        </p:nvGrpSpPr>
        <p:grpSpPr>
          <a:xfrm>
            <a:off x="9508267" y="143549"/>
            <a:ext cx="2259931" cy="649236"/>
            <a:chOff x="9115075" y="191597"/>
            <a:chExt cx="2259931" cy="649236"/>
          </a:xfrm>
        </p:grpSpPr>
        <p:pic>
          <p:nvPicPr>
            <p:cNvPr id="25" name="Picture 24"/>
            <p:cNvPicPr>
              <a:picLocks noChangeAspect="1"/>
            </p:cNvPicPr>
            <p:nvPr/>
          </p:nvPicPr>
          <p:blipFill>
            <a:blip r:embed="rId4"/>
            <a:stretch/>
          </p:blipFill>
          <p:spPr>
            <a:xfrm>
              <a:off x="9115075" y="212552"/>
              <a:ext cx="1482821" cy="604613"/>
            </a:xfrm>
            <a:prstGeom prst="rect">
              <a:avLst/>
            </a:prstGeom>
          </p:spPr>
        </p:pic>
        <p:pic>
          <p:nvPicPr>
            <p:cNvPr id="26" name="Picture 25"/>
            <p:cNvPicPr>
              <a:picLocks noChangeAspect="1"/>
            </p:cNvPicPr>
            <p:nvPr/>
          </p:nvPicPr>
          <p:blipFill>
            <a:blip r:embed="rId5"/>
            <a:stretch/>
          </p:blipFill>
          <p:spPr>
            <a:xfrm>
              <a:off x="10875393" y="191597"/>
              <a:ext cx="499613" cy="649236"/>
            </a:xfrm>
            <a:prstGeom prst="rect">
              <a:avLst/>
            </a:prstGeom>
          </p:spPr>
        </p:pic>
      </p:grpSp>
      <p:sp>
        <p:nvSpPr>
          <p:cNvPr id="6" name="Presentation outline">
            <a:extLst>
              <a:ext uri="{FF2B5EF4-FFF2-40B4-BE49-F238E27FC236}">
                <a16:creationId xmlns:a16="http://schemas.microsoft.com/office/drawing/2014/main" xmlns="" id="{A5B029C4-4D0D-4FCE-A4FC-38AB3AC3F991}"/>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Presentation </a:t>
            </a:r>
            <a:r>
              <a:rPr lang="en-US" sz="3600" b="1" dirty="0" smtClean="0">
                <a:solidFill>
                  <a:srgbClr val="12263D"/>
                </a:solidFill>
                <a:latin typeface="Calibri"/>
                <a:ea typeface="Calibri"/>
                <a:cs typeface="Calibri"/>
              </a:rPr>
              <a:t>O</a:t>
            </a:r>
            <a:r>
              <a:rPr sz="3600" b="1" dirty="0" smtClean="0">
                <a:solidFill>
                  <a:srgbClr val="12263D"/>
                </a:solidFill>
                <a:latin typeface="Calibri"/>
                <a:ea typeface="Calibri"/>
                <a:cs typeface="Calibri"/>
              </a:rPr>
              <a:t>utline</a:t>
            </a:r>
            <a:endParaRPr sz="3600" b="1" dirty="0">
              <a:solidFill>
                <a:srgbClr val="12263D"/>
              </a:solidFill>
              <a:latin typeface="Calibri"/>
              <a:ea typeface="Calibri"/>
              <a:cs typeface="Calibri"/>
            </a:endParaRPr>
          </a:p>
        </p:txBody>
      </p:sp>
      <p:sp>
        <p:nvSpPr>
          <p:cNvPr id="7" name="Straight Connector 6">
            <a:extLst>
              <a:ext uri="{FF2B5EF4-FFF2-40B4-BE49-F238E27FC236}">
                <a16:creationId xmlns:a16="http://schemas.microsoft.com/office/drawing/2014/main" xmlns="" id="{40818E8B-31FC-4A6E-90AF-3395CC9FB307}"/>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sz="2400"/>
          </a:p>
        </p:txBody>
      </p:sp>
      <p:sp>
        <p:nvSpPr>
          <p:cNvPr id="8" name="Straight Connector 7">
            <a:extLst>
              <a:ext uri="{FF2B5EF4-FFF2-40B4-BE49-F238E27FC236}">
                <a16:creationId xmlns:a16="http://schemas.microsoft.com/office/drawing/2014/main" xmlns="" id="{C7B19126-FE68-4054-976E-5994B09C55CD}"/>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000"/>
          </a:p>
        </p:txBody>
      </p:sp>
      <p:sp>
        <p:nvSpPr>
          <p:cNvPr id="9" name="[Short paper title]">
            <a:extLst>
              <a:ext uri="{FF2B5EF4-FFF2-40B4-BE49-F238E27FC236}">
                <a16:creationId xmlns:a16="http://schemas.microsoft.com/office/drawing/2014/main" xmlns="" id="{A3CE7BE6-4568-409C-98CF-829D404FDF68}"/>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15D47F79-4AB8-47CD-91E7-7CBBE6A8FB89}"/>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02">
            <a:extLst>
              <a:ext uri="{FF2B5EF4-FFF2-40B4-BE49-F238E27FC236}">
                <a16:creationId xmlns:a16="http://schemas.microsoft.com/office/drawing/2014/main" xmlns="" id="{FF903C05-AC3D-481E-B667-A4BCA773EB75}"/>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02</a:t>
            </a:r>
          </a:p>
        </p:txBody>
      </p:sp>
      <p:sp>
        <p:nvSpPr>
          <p:cNvPr id="12" name="01">
            <a:extLst>
              <a:ext uri="{FF2B5EF4-FFF2-40B4-BE49-F238E27FC236}">
                <a16:creationId xmlns:a16="http://schemas.microsoft.com/office/drawing/2014/main" xmlns="" id="{C3A7E6A0-ECFF-478D-B75E-BDC1721D4810}"/>
              </a:ext>
            </a:extLst>
          </p:cNvPr>
          <p:cNvSpPr>
            <a:spLocks noGrp="1"/>
          </p:cNvSpPr>
          <p:nvPr/>
        </p:nvSpPr>
        <p:spPr>
          <a:xfrm>
            <a:off x="666750" y="2076450"/>
            <a:ext cx="523875" cy="40957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01</a:t>
            </a:r>
          </a:p>
        </p:txBody>
      </p:sp>
      <p:sp>
        <p:nvSpPr>
          <p:cNvPr id="13" name="Introduction and research problem">
            <a:extLst>
              <a:ext uri="{FF2B5EF4-FFF2-40B4-BE49-F238E27FC236}">
                <a16:creationId xmlns:a16="http://schemas.microsoft.com/office/drawing/2014/main" xmlns="" id="{89E2A764-74F1-4106-B3FA-B428FCBBF191}"/>
              </a:ext>
            </a:extLst>
          </p:cNvPr>
          <p:cNvSpPr>
            <a:spLocks noGrp="1"/>
          </p:cNvSpPr>
          <p:nvPr/>
        </p:nvSpPr>
        <p:spPr>
          <a:xfrm>
            <a:off x="1428750" y="2076450"/>
            <a:ext cx="9525000" cy="438150"/>
          </a:xfrm>
          <a:prstGeom prst="rect">
            <a:avLst/>
          </a:prstGeom>
          <a:noFill/>
          <a:ln w="0">
            <a:noFill/>
          </a:ln>
        </p:spPr>
        <p:txBody>
          <a:bodyPr wrap="square" lIns="0" tIns="0" rIns="0" bIns="0" anchor="t">
            <a:noAutofit/>
          </a:bodyPr>
          <a:lstStyle/>
          <a:p>
            <a:pPr>
              <a:defRPr sz="2050" b="0">
                <a:solidFill>
                  <a:srgbClr val="12263D"/>
                </a:solidFill>
                <a:latin typeface="Calibri"/>
                <a:ea typeface="Calibri"/>
                <a:cs typeface="Calibri"/>
              </a:defRPr>
            </a:pPr>
            <a:r>
              <a:rPr sz="2400" b="0" dirty="0">
                <a:solidFill>
                  <a:srgbClr val="12263D"/>
                </a:solidFill>
                <a:latin typeface="Calibri"/>
                <a:ea typeface="Calibri"/>
                <a:cs typeface="Calibri"/>
              </a:rPr>
              <a:t>Introduction and research problem</a:t>
            </a:r>
          </a:p>
        </p:txBody>
      </p:sp>
      <p:sp>
        <p:nvSpPr>
          <p:cNvPr id="14" name="02">
            <a:extLst>
              <a:ext uri="{FF2B5EF4-FFF2-40B4-BE49-F238E27FC236}">
                <a16:creationId xmlns:a16="http://schemas.microsoft.com/office/drawing/2014/main" xmlns="" id="{30952A16-688F-4A85-8317-BE984A0380D9}"/>
              </a:ext>
            </a:extLst>
          </p:cNvPr>
          <p:cNvSpPr>
            <a:spLocks noGrp="1"/>
          </p:cNvSpPr>
          <p:nvPr/>
        </p:nvSpPr>
        <p:spPr>
          <a:xfrm>
            <a:off x="666750" y="2809875"/>
            <a:ext cx="523875" cy="40957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02</a:t>
            </a:r>
          </a:p>
        </p:txBody>
      </p:sp>
      <p:sp>
        <p:nvSpPr>
          <p:cNvPr id="15" name="Related work and research gap">
            <a:extLst>
              <a:ext uri="{FF2B5EF4-FFF2-40B4-BE49-F238E27FC236}">
                <a16:creationId xmlns:a16="http://schemas.microsoft.com/office/drawing/2014/main" xmlns="" id="{F95A9428-9A3D-4E4B-AB9D-0D5640340404}"/>
              </a:ext>
            </a:extLst>
          </p:cNvPr>
          <p:cNvSpPr>
            <a:spLocks noGrp="1"/>
          </p:cNvSpPr>
          <p:nvPr/>
        </p:nvSpPr>
        <p:spPr>
          <a:xfrm>
            <a:off x="1428750" y="2809875"/>
            <a:ext cx="9525000" cy="438150"/>
          </a:xfrm>
          <a:prstGeom prst="rect">
            <a:avLst/>
          </a:prstGeom>
          <a:noFill/>
          <a:ln w="0">
            <a:noFill/>
          </a:ln>
        </p:spPr>
        <p:txBody>
          <a:bodyPr wrap="square" lIns="0" tIns="0" rIns="0" bIns="0" anchor="t">
            <a:noAutofit/>
          </a:bodyPr>
          <a:lstStyle/>
          <a:p>
            <a:pPr>
              <a:defRPr sz="2050" b="0">
                <a:solidFill>
                  <a:srgbClr val="12263D"/>
                </a:solidFill>
                <a:latin typeface="Calibri"/>
                <a:ea typeface="Calibri"/>
                <a:cs typeface="Calibri"/>
              </a:defRPr>
            </a:pPr>
            <a:r>
              <a:rPr sz="2400" b="0">
                <a:solidFill>
                  <a:srgbClr val="12263D"/>
                </a:solidFill>
                <a:latin typeface="Calibri"/>
                <a:ea typeface="Calibri"/>
                <a:cs typeface="Calibri"/>
              </a:rPr>
              <a:t>Related work and research gap</a:t>
            </a:r>
          </a:p>
        </p:txBody>
      </p:sp>
      <p:sp>
        <p:nvSpPr>
          <p:cNvPr id="16" name="03">
            <a:extLst>
              <a:ext uri="{FF2B5EF4-FFF2-40B4-BE49-F238E27FC236}">
                <a16:creationId xmlns:a16="http://schemas.microsoft.com/office/drawing/2014/main" xmlns="" id="{7CBDF035-FDA2-4033-AA3D-327C7A4883B4}"/>
              </a:ext>
            </a:extLst>
          </p:cNvPr>
          <p:cNvSpPr>
            <a:spLocks noGrp="1"/>
          </p:cNvSpPr>
          <p:nvPr/>
        </p:nvSpPr>
        <p:spPr>
          <a:xfrm>
            <a:off x="666750" y="3543300"/>
            <a:ext cx="523875" cy="40957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03</a:t>
            </a:r>
          </a:p>
        </p:txBody>
      </p:sp>
      <p:sp>
        <p:nvSpPr>
          <p:cNvPr id="17" name="Proposed solution and methodology">
            <a:extLst>
              <a:ext uri="{FF2B5EF4-FFF2-40B4-BE49-F238E27FC236}">
                <a16:creationId xmlns:a16="http://schemas.microsoft.com/office/drawing/2014/main" xmlns="" id="{85B4B574-DFD8-4293-9EF9-581564D21E1A}"/>
              </a:ext>
            </a:extLst>
          </p:cNvPr>
          <p:cNvSpPr>
            <a:spLocks noGrp="1"/>
          </p:cNvSpPr>
          <p:nvPr/>
        </p:nvSpPr>
        <p:spPr>
          <a:xfrm>
            <a:off x="1428750" y="3543300"/>
            <a:ext cx="9525000" cy="438150"/>
          </a:xfrm>
          <a:prstGeom prst="rect">
            <a:avLst/>
          </a:prstGeom>
          <a:noFill/>
          <a:ln w="0">
            <a:noFill/>
          </a:ln>
        </p:spPr>
        <p:txBody>
          <a:bodyPr wrap="square" lIns="0" tIns="0" rIns="0" bIns="0" anchor="t">
            <a:noAutofit/>
          </a:bodyPr>
          <a:lstStyle/>
          <a:p>
            <a:pPr>
              <a:defRPr sz="2050" b="0">
                <a:solidFill>
                  <a:srgbClr val="12263D"/>
                </a:solidFill>
                <a:latin typeface="Calibri"/>
                <a:ea typeface="Calibri"/>
                <a:cs typeface="Calibri"/>
              </a:defRPr>
            </a:pPr>
            <a:r>
              <a:rPr sz="2400" b="0">
                <a:solidFill>
                  <a:srgbClr val="12263D"/>
                </a:solidFill>
                <a:latin typeface="Calibri"/>
                <a:ea typeface="Calibri"/>
                <a:cs typeface="Calibri"/>
              </a:rPr>
              <a:t>Proposed solution and methodology</a:t>
            </a:r>
          </a:p>
        </p:txBody>
      </p:sp>
      <p:sp>
        <p:nvSpPr>
          <p:cNvPr id="18" name="04">
            <a:extLst>
              <a:ext uri="{FF2B5EF4-FFF2-40B4-BE49-F238E27FC236}">
                <a16:creationId xmlns:a16="http://schemas.microsoft.com/office/drawing/2014/main" xmlns="" id="{B82C6331-5D6E-4EA0-9A12-EAA1B97ED2E2}"/>
              </a:ext>
            </a:extLst>
          </p:cNvPr>
          <p:cNvSpPr>
            <a:spLocks noGrp="1"/>
          </p:cNvSpPr>
          <p:nvPr/>
        </p:nvSpPr>
        <p:spPr>
          <a:xfrm>
            <a:off x="666750" y="4276725"/>
            <a:ext cx="523875" cy="40957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04</a:t>
            </a:r>
          </a:p>
        </p:txBody>
      </p:sp>
      <p:sp>
        <p:nvSpPr>
          <p:cNvPr id="19" name="Experiments and results">
            <a:extLst>
              <a:ext uri="{FF2B5EF4-FFF2-40B4-BE49-F238E27FC236}">
                <a16:creationId xmlns:a16="http://schemas.microsoft.com/office/drawing/2014/main" xmlns="" id="{6E3B01A1-770D-419B-8490-57AEE6D94920}"/>
              </a:ext>
            </a:extLst>
          </p:cNvPr>
          <p:cNvSpPr>
            <a:spLocks noGrp="1"/>
          </p:cNvSpPr>
          <p:nvPr/>
        </p:nvSpPr>
        <p:spPr>
          <a:xfrm>
            <a:off x="1428750" y="4276725"/>
            <a:ext cx="9525000" cy="438150"/>
          </a:xfrm>
          <a:prstGeom prst="rect">
            <a:avLst/>
          </a:prstGeom>
          <a:noFill/>
          <a:ln w="0">
            <a:noFill/>
          </a:ln>
        </p:spPr>
        <p:txBody>
          <a:bodyPr wrap="square" lIns="0" tIns="0" rIns="0" bIns="0" anchor="t">
            <a:noAutofit/>
          </a:bodyPr>
          <a:lstStyle/>
          <a:p>
            <a:pPr>
              <a:defRPr sz="2050" b="0">
                <a:solidFill>
                  <a:srgbClr val="12263D"/>
                </a:solidFill>
                <a:latin typeface="Calibri"/>
                <a:ea typeface="Calibri"/>
                <a:cs typeface="Calibri"/>
              </a:defRPr>
            </a:pPr>
            <a:r>
              <a:rPr sz="2400" b="0">
                <a:solidFill>
                  <a:srgbClr val="12263D"/>
                </a:solidFill>
                <a:latin typeface="Calibri"/>
                <a:ea typeface="Calibri"/>
                <a:cs typeface="Calibri"/>
              </a:rPr>
              <a:t>Experiments and results</a:t>
            </a:r>
          </a:p>
        </p:txBody>
      </p:sp>
      <p:sp>
        <p:nvSpPr>
          <p:cNvPr id="20" name="05">
            <a:extLst>
              <a:ext uri="{FF2B5EF4-FFF2-40B4-BE49-F238E27FC236}">
                <a16:creationId xmlns:a16="http://schemas.microsoft.com/office/drawing/2014/main" xmlns="" id="{9A3A7759-96B0-4B7A-B1FB-C9ACEC6C55D9}"/>
              </a:ext>
            </a:extLst>
          </p:cNvPr>
          <p:cNvSpPr>
            <a:spLocks noGrp="1"/>
          </p:cNvSpPr>
          <p:nvPr/>
        </p:nvSpPr>
        <p:spPr>
          <a:xfrm>
            <a:off x="666750" y="5010150"/>
            <a:ext cx="523875" cy="40957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05</a:t>
            </a:r>
          </a:p>
        </p:txBody>
      </p:sp>
      <p:sp>
        <p:nvSpPr>
          <p:cNvPr id="21" name="Conclusion">
            <a:extLst>
              <a:ext uri="{FF2B5EF4-FFF2-40B4-BE49-F238E27FC236}">
                <a16:creationId xmlns:a16="http://schemas.microsoft.com/office/drawing/2014/main" xmlns="" id="{5AE01068-C1C0-463D-8C3E-8BED3BD25B0F}"/>
              </a:ext>
            </a:extLst>
          </p:cNvPr>
          <p:cNvSpPr>
            <a:spLocks noGrp="1"/>
          </p:cNvSpPr>
          <p:nvPr/>
        </p:nvSpPr>
        <p:spPr>
          <a:xfrm>
            <a:off x="1428750" y="5010150"/>
            <a:ext cx="9525000" cy="438150"/>
          </a:xfrm>
          <a:prstGeom prst="rect">
            <a:avLst/>
          </a:prstGeom>
          <a:noFill/>
          <a:ln w="0">
            <a:noFill/>
          </a:ln>
        </p:spPr>
        <p:txBody>
          <a:bodyPr wrap="square" lIns="0" tIns="0" rIns="0" bIns="0" anchor="t">
            <a:noAutofit/>
          </a:bodyPr>
          <a:lstStyle/>
          <a:p>
            <a:pPr>
              <a:defRPr sz="2050" b="0">
                <a:solidFill>
                  <a:srgbClr val="12263D"/>
                </a:solidFill>
                <a:latin typeface="Calibri"/>
                <a:ea typeface="Calibri"/>
                <a:cs typeface="Calibri"/>
              </a:defRPr>
            </a:pPr>
            <a:r>
              <a:rPr sz="2400" b="0">
                <a:solidFill>
                  <a:srgbClr val="12263D"/>
                </a:solidFill>
                <a:latin typeface="Calibri"/>
                <a:ea typeface="Calibri"/>
                <a:cs typeface="Calibri"/>
              </a:rPr>
              <a:t>Conclusion</a:t>
            </a:r>
          </a:p>
        </p:txBody>
      </p:sp>
    </p:spTree>
    <p:extLst>
      <p:ext uri="{BB962C8B-B14F-4D97-AF65-F5344CB8AC3E}">
        <p14:creationId xmlns:p14="http://schemas.microsoft.com/office/powerpoint/2010/main" val="1227196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Introduction and research problem">
            <a:extLst>
              <a:ext uri="{FF2B5EF4-FFF2-40B4-BE49-F238E27FC236}">
                <a16:creationId xmlns:a16="http://schemas.microsoft.com/office/drawing/2014/main" xmlns="" id="{1A8B73DC-7EE2-4FE1-A05D-4DF7CECAC541}"/>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Introduction and </a:t>
            </a:r>
            <a:r>
              <a:rPr lang="en-US" sz="3600" b="1" dirty="0" smtClean="0">
                <a:solidFill>
                  <a:srgbClr val="12263D"/>
                </a:solidFill>
                <a:latin typeface="Calibri"/>
                <a:ea typeface="Calibri"/>
                <a:cs typeface="Calibri"/>
              </a:rPr>
              <a:t>R</a:t>
            </a:r>
            <a:r>
              <a:rPr sz="3600" b="1" dirty="0" smtClean="0">
                <a:solidFill>
                  <a:srgbClr val="12263D"/>
                </a:solidFill>
                <a:latin typeface="Calibri"/>
                <a:ea typeface="Calibri"/>
                <a:cs typeface="Calibri"/>
              </a:rPr>
              <a:t>esearch </a:t>
            </a:r>
            <a:r>
              <a:rPr lang="en-US" sz="3600" b="1" dirty="0" smtClean="0">
                <a:solidFill>
                  <a:srgbClr val="12263D"/>
                </a:solidFill>
                <a:latin typeface="Calibri"/>
                <a:ea typeface="Calibri"/>
                <a:cs typeface="Calibri"/>
              </a:rPr>
              <a:t>P</a:t>
            </a:r>
            <a:r>
              <a:rPr sz="3600" b="1" dirty="0" smtClean="0">
                <a:solidFill>
                  <a:srgbClr val="12263D"/>
                </a:solidFill>
                <a:latin typeface="Calibri"/>
                <a:ea typeface="Calibri"/>
                <a:cs typeface="Calibri"/>
              </a:rPr>
              <a:t>roblem</a:t>
            </a:r>
            <a:endParaRPr sz="3600" b="1" dirty="0">
              <a:solidFill>
                <a:srgbClr val="12263D"/>
              </a:solidFill>
              <a:latin typeface="Calibri"/>
              <a:ea typeface="Calibri"/>
              <a:cs typeface="Calibri"/>
            </a:endParaRPr>
          </a:p>
        </p:txBody>
      </p:sp>
      <p:sp>
        <p:nvSpPr>
          <p:cNvPr id="7" name="Straight Connector 6">
            <a:extLst>
              <a:ext uri="{FF2B5EF4-FFF2-40B4-BE49-F238E27FC236}">
                <a16:creationId xmlns:a16="http://schemas.microsoft.com/office/drawing/2014/main" xmlns="" id="{81ECF239-D48D-410B-A52F-DEB9E2BFC6A8}"/>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sz="2400"/>
          </a:p>
        </p:txBody>
      </p:sp>
      <p:sp>
        <p:nvSpPr>
          <p:cNvPr id="8" name="Straight Connector 7">
            <a:extLst>
              <a:ext uri="{FF2B5EF4-FFF2-40B4-BE49-F238E27FC236}">
                <a16:creationId xmlns:a16="http://schemas.microsoft.com/office/drawing/2014/main" xmlns="" id="{96F09B21-CE4B-4E33-A2C5-C86E8314DE8A}"/>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000"/>
          </a:p>
        </p:txBody>
      </p:sp>
      <p:sp>
        <p:nvSpPr>
          <p:cNvPr id="9" name="[Short paper title]">
            <a:extLst>
              <a:ext uri="{FF2B5EF4-FFF2-40B4-BE49-F238E27FC236}">
                <a16:creationId xmlns:a16="http://schemas.microsoft.com/office/drawing/2014/main" xmlns="" id="{AC01DA27-97CB-4E85-A266-50B9F551994E}"/>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3A24EE1B-730D-4675-A91C-739401556328}"/>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03">
            <a:extLst>
              <a:ext uri="{FF2B5EF4-FFF2-40B4-BE49-F238E27FC236}">
                <a16:creationId xmlns:a16="http://schemas.microsoft.com/office/drawing/2014/main" xmlns="" id="{F045F568-456A-46C8-B72A-070149591EA1}"/>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03</a:t>
            </a:r>
          </a:p>
        </p:txBody>
      </p:sp>
      <p:sp>
        <p:nvSpPr>
          <p:cNvPr id="12" name="[One sentence stating the problem]">
            <a:extLst>
              <a:ext uri="{FF2B5EF4-FFF2-40B4-BE49-F238E27FC236}">
                <a16:creationId xmlns:a16="http://schemas.microsoft.com/office/drawing/2014/main" xmlns="" id="{3BE9DD11-4623-4151-86F5-452711B5374C}"/>
              </a:ext>
            </a:extLst>
          </p:cNvPr>
          <p:cNvSpPr>
            <a:spLocks noGrp="1"/>
          </p:cNvSpPr>
          <p:nvPr/>
        </p:nvSpPr>
        <p:spPr>
          <a:xfrm>
            <a:off x="666750" y="2114550"/>
            <a:ext cx="10477500" cy="914400"/>
          </a:xfrm>
          <a:prstGeom prst="rect">
            <a:avLst/>
          </a:prstGeom>
          <a:noFill/>
          <a:ln w="0">
            <a:noFill/>
          </a:ln>
        </p:spPr>
        <p:txBody>
          <a:bodyPr wrap="square" lIns="0" tIns="0" rIns="0" bIns="0" anchor="t">
            <a:noAutofit/>
          </a:bodyPr>
          <a:lstStyle/>
          <a:p>
            <a:pPr>
              <a:defRPr sz="2350" b="1">
                <a:solidFill>
                  <a:srgbClr val="0067A6"/>
                </a:solidFill>
                <a:latin typeface="Calibri"/>
                <a:ea typeface="Calibri"/>
                <a:cs typeface="Calibri"/>
              </a:defRPr>
            </a:pPr>
            <a:r>
              <a:rPr sz="2400" b="1" dirty="0">
                <a:solidFill>
                  <a:srgbClr val="0067A6"/>
                </a:solidFill>
                <a:latin typeface="Calibri"/>
                <a:ea typeface="Calibri"/>
                <a:cs typeface="Calibri"/>
              </a:rPr>
              <a:t>[One sentence stating the problem]</a:t>
            </a:r>
          </a:p>
        </p:txBody>
      </p:sp>
      <p:sp>
        <p:nvSpPr>
          <p:cNvPr id="13" name="01">
            <a:extLst>
              <a:ext uri="{FF2B5EF4-FFF2-40B4-BE49-F238E27FC236}">
                <a16:creationId xmlns:a16="http://schemas.microsoft.com/office/drawing/2014/main" xmlns="" id="{2C117B3A-7C19-425E-8A1F-DFFD6C43A661}"/>
              </a:ext>
            </a:extLst>
          </p:cNvPr>
          <p:cNvSpPr>
            <a:spLocks noGrp="1"/>
          </p:cNvSpPr>
          <p:nvPr/>
        </p:nvSpPr>
        <p:spPr>
          <a:xfrm>
            <a:off x="666750" y="3257550"/>
            <a:ext cx="476250" cy="361950"/>
          </a:xfrm>
          <a:prstGeom prst="rect">
            <a:avLst/>
          </a:prstGeom>
          <a:noFill/>
          <a:ln w="0">
            <a:noFill/>
          </a:ln>
        </p:spPr>
        <p:txBody>
          <a:bodyPr wrap="square" lIns="0" tIns="0" rIns="0" bIns="0" anchor="t">
            <a:noAutofit/>
          </a:bodyPr>
          <a:lstStyle/>
          <a:p>
            <a:pPr>
              <a:defRPr sz="1600" b="1">
                <a:solidFill>
                  <a:srgbClr val="0067A6"/>
                </a:solidFill>
                <a:latin typeface="Calibri"/>
                <a:ea typeface="Calibri"/>
                <a:cs typeface="Calibri"/>
              </a:defRPr>
            </a:pPr>
            <a:r>
              <a:rPr sz="2400" b="1">
                <a:solidFill>
                  <a:srgbClr val="0067A6"/>
                </a:solidFill>
                <a:latin typeface="Calibri"/>
                <a:ea typeface="Calibri"/>
                <a:cs typeface="Calibri"/>
              </a:rPr>
              <a:t>01</a:t>
            </a:r>
          </a:p>
        </p:txBody>
      </p:sp>
      <p:sp>
        <p:nvSpPr>
          <p:cNvPr id="14" name="[Why this problem matters]">
            <a:extLst>
              <a:ext uri="{FF2B5EF4-FFF2-40B4-BE49-F238E27FC236}">
                <a16:creationId xmlns:a16="http://schemas.microsoft.com/office/drawing/2014/main" xmlns="" id="{6BBF654E-0489-4DD8-9ABB-80953457FDA6}"/>
              </a:ext>
            </a:extLst>
          </p:cNvPr>
          <p:cNvSpPr>
            <a:spLocks noGrp="1"/>
          </p:cNvSpPr>
          <p:nvPr/>
        </p:nvSpPr>
        <p:spPr>
          <a:xfrm>
            <a:off x="1371600" y="3257550"/>
            <a:ext cx="9867900" cy="742950"/>
          </a:xfrm>
          <a:prstGeom prst="rect">
            <a:avLst/>
          </a:prstGeom>
          <a:noFill/>
          <a:ln w="0">
            <a:noFill/>
          </a:ln>
        </p:spPr>
        <p:txBody>
          <a:bodyPr wrap="square" lIns="0" tIns="0" rIns="0" bIns="0" anchor="t">
            <a:noAutofit/>
          </a:bodyPr>
          <a:lstStyle/>
          <a:p>
            <a:pPr>
              <a:defRPr sz="1950" b="0">
                <a:solidFill>
                  <a:srgbClr val="12263D"/>
                </a:solidFill>
                <a:latin typeface="Calibri"/>
                <a:ea typeface="Calibri"/>
                <a:cs typeface="Calibri"/>
              </a:defRPr>
            </a:pPr>
            <a:r>
              <a:rPr sz="2400" b="0">
                <a:solidFill>
                  <a:srgbClr val="12263D"/>
                </a:solidFill>
                <a:latin typeface="Calibri"/>
                <a:ea typeface="Calibri"/>
                <a:cs typeface="Calibri"/>
              </a:rPr>
              <a:t>[Why this problem matters]</a:t>
            </a:r>
          </a:p>
        </p:txBody>
      </p:sp>
      <p:sp>
        <p:nvSpPr>
          <p:cNvPr id="15" name="02">
            <a:extLst>
              <a:ext uri="{FF2B5EF4-FFF2-40B4-BE49-F238E27FC236}">
                <a16:creationId xmlns:a16="http://schemas.microsoft.com/office/drawing/2014/main" xmlns="" id="{DCC6E290-5512-4ED7-9F8C-A5C8A0E4CA4E}"/>
              </a:ext>
            </a:extLst>
          </p:cNvPr>
          <p:cNvSpPr>
            <a:spLocks noGrp="1"/>
          </p:cNvSpPr>
          <p:nvPr/>
        </p:nvSpPr>
        <p:spPr>
          <a:xfrm>
            <a:off x="666750" y="4171950"/>
            <a:ext cx="476250" cy="361950"/>
          </a:xfrm>
          <a:prstGeom prst="rect">
            <a:avLst/>
          </a:prstGeom>
          <a:noFill/>
          <a:ln w="0">
            <a:noFill/>
          </a:ln>
        </p:spPr>
        <p:txBody>
          <a:bodyPr wrap="square" lIns="0" tIns="0" rIns="0" bIns="0" anchor="t">
            <a:noAutofit/>
          </a:bodyPr>
          <a:lstStyle/>
          <a:p>
            <a:pPr>
              <a:defRPr sz="1600" b="1">
                <a:solidFill>
                  <a:srgbClr val="0067A6"/>
                </a:solidFill>
                <a:latin typeface="Calibri"/>
                <a:ea typeface="Calibri"/>
                <a:cs typeface="Calibri"/>
              </a:defRPr>
            </a:pPr>
            <a:r>
              <a:rPr sz="2400" b="1">
                <a:solidFill>
                  <a:srgbClr val="0067A6"/>
                </a:solidFill>
                <a:latin typeface="Calibri"/>
                <a:ea typeface="Calibri"/>
                <a:cs typeface="Calibri"/>
              </a:rPr>
              <a:t>02</a:t>
            </a:r>
          </a:p>
        </p:txBody>
      </p:sp>
      <p:sp>
        <p:nvSpPr>
          <p:cNvPr id="16" name="[What current approaches leave unresolved]">
            <a:extLst>
              <a:ext uri="{FF2B5EF4-FFF2-40B4-BE49-F238E27FC236}">
                <a16:creationId xmlns:a16="http://schemas.microsoft.com/office/drawing/2014/main" xmlns="" id="{045FA6C5-696F-43E3-B9BB-1769B7FD4144}"/>
              </a:ext>
            </a:extLst>
          </p:cNvPr>
          <p:cNvSpPr>
            <a:spLocks noGrp="1"/>
          </p:cNvSpPr>
          <p:nvPr/>
        </p:nvSpPr>
        <p:spPr>
          <a:xfrm>
            <a:off x="1371600" y="4171950"/>
            <a:ext cx="9867900" cy="742950"/>
          </a:xfrm>
          <a:prstGeom prst="rect">
            <a:avLst/>
          </a:prstGeom>
          <a:noFill/>
          <a:ln w="0">
            <a:noFill/>
          </a:ln>
        </p:spPr>
        <p:txBody>
          <a:bodyPr wrap="square" lIns="0" tIns="0" rIns="0" bIns="0" anchor="t">
            <a:noAutofit/>
          </a:bodyPr>
          <a:lstStyle/>
          <a:p>
            <a:pPr>
              <a:defRPr sz="1950" b="0">
                <a:solidFill>
                  <a:srgbClr val="12263D"/>
                </a:solidFill>
                <a:latin typeface="Calibri"/>
                <a:ea typeface="Calibri"/>
                <a:cs typeface="Calibri"/>
              </a:defRPr>
            </a:pPr>
            <a:r>
              <a:rPr sz="2400" b="0" dirty="0">
                <a:solidFill>
                  <a:srgbClr val="12263D"/>
                </a:solidFill>
                <a:latin typeface="Calibri"/>
                <a:ea typeface="Calibri"/>
                <a:cs typeface="Calibri"/>
              </a:rPr>
              <a:t>[What current approaches leave unresolved]</a:t>
            </a:r>
          </a:p>
        </p:txBody>
      </p:sp>
      <p:sp>
        <p:nvSpPr>
          <p:cNvPr id="17" name="03">
            <a:extLst>
              <a:ext uri="{FF2B5EF4-FFF2-40B4-BE49-F238E27FC236}">
                <a16:creationId xmlns:a16="http://schemas.microsoft.com/office/drawing/2014/main" xmlns="" id="{A490AF51-4CB0-4BD7-8757-142E737F3E62}"/>
              </a:ext>
            </a:extLst>
          </p:cNvPr>
          <p:cNvSpPr>
            <a:spLocks noGrp="1"/>
          </p:cNvSpPr>
          <p:nvPr/>
        </p:nvSpPr>
        <p:spPr>
          <a:xfrm>
            <a:off x="666750" y="5086350"/>
            <a:ext cx="476250" cy="361950"/>
          </a:xfrm>
          <a:prstGeom prst="rect">
            <a:avLst/>
          </a:prstGeom>
          <a:noFill/>
          <a:ln w="0">
            <a:noFill/>
          </a:ln>
        </p:spPr>
        <p:txBody>
          <a:bodyPr wrap="square" lIns="0" tIns="0" rIns="0" bIns="0" anchor="t">
            <a:noAutofit/>
          </a:bodyPr>
          <a:lstStyle/>
          <a:p>
            <a:pPr>
              <a:defRPr sz="1600" b="1">
                <a:solidFill>
                  <a:srgbClr val="0067A6"/>
                </a:solidFill>
                <a:latin typeface="Calibri"/>
                <a:ea typeface="Calibri"/>
                <a:cs typeface="Calibri"/>
              </a:defRPr>
            </a:pPr>
            <a:r>
              <a:rPr sz="2400" b="1">
                <a:solidFill>
                  <a:srgbClr val="0067A6"/>
                </a:solidFill>
                <a:latin typeface="Calibri"/>
                <a:ea typeface="Calibri"/>
                <a:cs typeface="Calibri"/>
              </a:rPr>
              <a:t>03</a:t>
            </a:r>
          </a:p>
        </p:txBody>
      </p:sp>
      <p:sp>
        <p:nvSpPr>
          <p:cNvPr id="18" name="[Research question or objective]">
            <a:extLst>
              <a:ext uri="{FF2B5EF4-FFF2-40B4-BE49-F238E27FC236}">
                <a16:creationId xmlns:a16="http://schemas.microsoft.com/office/drawing/2014/main" xmlns="" id="{CF9BF64E-50AB-4650-9684-50B84FFC7E64}"/>
              </a:ext>
            </a:extLst>
          </p:cNvPr>
          <p:cNvSpPr>
            <a:spLocks noGrp="1"/>
          </p:cNvSpPr>
          <p:nvPr/>
        </p:nvSpPr>
        <p:spPr>
          <a:xfrm>
            <a:off x="1371600" y="5086350"/>
            <a:ext cx="9867900" cy="742950"/>
          </a:xfrm>
          <a:prstGeom prst="rect">
            <a:avLst/>
          </a:prstGeom>
          <a:noFill/>
          <a:ln w="0">
            <a:noFill/>
          </a:ln>
        </p:spPr>
        <p:txBody>
          <a:bodyPr wrap="square" lIns="0" tIns="0" rIns="0" bIns="0" anchor="t">
            <a:noAutofit/>
          </a:bodyPr>
          <a:lstStyle/>
          <a:p>
            <a:pPr>
              <a:defRPr sz="1950" b="0">
                <a:solidFill>
                  <a:srgbClr val="12263D"/>
                </a:solidFill>
                <a:latin typeface="Calibri"/>
                <a:ea typeface="Calibri"/>
                <a:cs typeface="Calibri"/>
              </a:defRPr>
            </a:pPr>
            <a:r>
              <a:rPr sz="2400" b="0">
                <a:solidFill>
                  <a:srgbClr val="12263D"/>
                </a:solidFill>
                <a:latin typeface="Calibri"/>
                <a:ea typeface="Calibri"/>
                <a:cs typeface="Calibri"/>
              </a:rPr>
              <a:t>[Research question or objective]</a:t>
            </a:r>
          </a:p>
        </p:txBody>
      </p:sp>
      <p:pic>
        <p:nvPicPr>
          <p:cNvPr id="26" name="Picture 25"/>
          <p:cNvPicPr>
            <a:picLocks noChangeAspect="1"/>
          </p:cNvPicPr>
          <p:nvPr/>
        </p:nvPicPr>
        <p:blipFill>
          <a:blip r:embed="rId3"/>
          <a:stretch/>
        </p:blipFill>
        <p:spPr>
          <a:xfrm>
            <a:off x="533399" y="164504"/>
            <a:ext cx="790575" cy="709481"/>
          </a:xfrm>
          <a:prstGeom prst="rect">
            <a:avLst/>
          </a:prstGeom>
        </p:spPr>
      </p:pic>
      <p:grpSp>
        <p:nvGrpSpPr>
          <p:cNvPr id="27" name="Group 26"/>
          <p:cNvGrpSpPr/>
          <p:nvPr/>
        </p:nvGrpSpPr>
        <p:grpSpPr>
          <a:xfrm>
            <a:off x="9508267" y="143549"/>
            <a:ext cx="2259931" cy="649236"/>
            <a:chOff x="9115075" y="191597"/>
            <a:chExt cx="2259931" cy="649236"/>
          </a:xfrm>
        </p:grpSpPr>
        <p:pic>
          <p:nvPicPr>
            <p:cNvPr id="28" name="Picture 27"/>
            <p:cNvPicPr>
              <a:picLocks noChangeAspect="1"/>
            </p:cNvPicPr>
            <p:nvPr/>
          </p:nvPicPr>
          <p:blipFill>
            <a:blip r:embed="rId4"/>
            <a:stretch/>
          </p:blipFill>
          <p:spPr>
            <a:xfrm>
              <a:off x="9115075" y="212552"/>
              <a:ext cx="1482821" cy="604613"/>
            </a:xfrm>
            <a:prstGeom prst="rect">
              <a:avLst/>
            </a:prstGeom>
          </p:spPr>
        </p:pic>
        <p:pic>
          <p:nvPicPr>
            <p:cNvPr id="29" name="Picture 28"/>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3261465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lated work and research gap">
            <a:extLst>
              <a:ext uri="{FF2B5EF4-FFF2-40B4-BE49-F238E27FC236}">
                <a16:creationId xmlns:a16="http://schemas.microsoft.com/office/drawing/2014/main" xmlns="" id="{57D82E18-8D40-41E5-9CA4-A91C27DFE850}"/>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Related </a:t>
            </a:r>
            <a:r>
              <a:rPr lang="en-US" sz="3600" b="1" dirty="0" smtClean="0">
                <a:solidFill>
                  <a:srgbClr val="12263D"/>
                </a:solidFill>
                <a:latin typeface="Calibri"/>
                <a:ea typeface="Calibri"/>
                <a:cs typeface="Calibri"/>
              </a:rPr>
              <a:t>W</a:t>
            </a:r>
            <a:r>
              <a:rPr sz="3600" b="1" dirty="0" smtClean="0">
                <a:solidFill>
                  <a:srgbClr val="12263D"/>
                </a:solidFill>
                <a:latin typeface="Calibri"/>
                <a:ea typeface="Calibri"/>
                <a:cs typeface="Calibri"/>
              </a:rPr>
              <a:t>ork </a:t>
            </a:r>
            <a:r>
              <a:rPr sz="3600" b="1" dirty="0">
                <a:solidFill>
                  <a:srgbClr val="12263D"/>
                </a:solidFill>
                <a:latin typeface="Calibri"/>
                <a:ea typeface="Calibri"/>
                <a:cs typeface="Calibri"/>
              </a:rPr>
              <a:t>and </a:t>
            </a:r>
            <a:r>
              <a:rPr lang="en-US" sz="3600" b="1" dirty="0" smtClean="0">
                <a:solidFill>
                  <a:srgbClr val="12263D"/>
                </a:solidFill>
                <a:latin typeface="Calibri"/>
                <a:ea typeface="Calibri"/>
                <a:cs typeface="Calibri"/>
              </a:rPr>
              <a:t>R</a:t>
            </a:r>
            <a:r>
              <a:rPr sz="3600" b="1" dirty="0" smtClean="0">
                <a:solidFill>
                  <a:srgbClr val="12263D"/>
                </a:solidFill>
                <a:latin typeface="Calibri"/>
                <a:ea typeface="Calibri"/>
                <a:cs typeface="Calibri"/>
              </a:rPr>
              <a:t>esearch </a:t>
            </a:r>
            <a:r>
              <a:rPr lang="en-US" sz="3600" b="1" dirty="0">
                <a:solidFill>
                  <a:srgbClr val="12263D"/>
                </a:solidFill>
                <a:latin typeface="Calibri"/>
                <a:ea typeface="Calibri"/>
                <a:cs typeface="Calibri"/>
              </a:rPr>
              <a:t>G</a:t>
            </a:r>
            <a:r>
              <a:rPr sz="3600" b="1" dirty="0" smtClean="0">
                <a:solidFill>
                  <a:srgbClr val="12263D"/>
                </a:solidFill>
                <a:latin typeface="Calibri"/>
                <a:ea typeface="Calibri"/>
                <a:cs typeface="Calibri"/>
              </a:rPr>
              <a:t>ap</a:t>
            </a:r>
            <a:endParaRPr sz="3600" b="1" dirty="0">
              <a:solidFill>
                <a:srgbClr val="12263D"/>
              </a:solidFill>
              <a:latin typeface="Calibri"/>
              <a:ea typeface="Calibri"/>
              <a:cs typeface="Calibri"/>
            </a:endParaRPr>
          </a:p>
        </p:txBody>
      </p:sp>
      <p:sp>
        <p:nvSpPr>
          <p:cNvPr id="7" name="Straight Connector 6">
            <a:extLst>
              <a:ext uri="{FF2B5EF4-FFF2-40B4-BE49-F238E27FC236}">
                <a16:creationId xmlns:a16="http://schemas.microsoft.com/office/drawing/2014/main" xmlns="" id="{BF660B27-9A11-445F-9A8D-5581E907753D}"/>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sz="2400"/>
          </a:p>
        </p:txBody>
      </p:sp>
      <p:sp>
        <p:nvSpPr>
          <p:cNvPr id="8" name="Straight Connector 7">
            <a:extLst>
              <a:ext uri="{FF2B5EF4-FFF2-40B4-BE49-F238E27FC236}">
                <a16:creationId xmlns:a16="http://schemas.microsoft.com/office/drawing/2014/main" xmlns="" id="{F8F6BD15-7050-403B-99AD-AC4B36B67C68}"/>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000"/>
          </a:p>
        </p:txBody>
      </p:sp>
      <p:sp>
        <p:nvSpPr>
          <p:cNvPr id="9" name="[Short paper title]">
            <a:extLst>
              <a:ext uri="{FF2B5EF4-FFF2-40B4-BE49-F238E27FC236}">
                <a16:creationId xmlns:a16="http://schemas.microsoft.com/office/drawing/2014/main" xmlns="" id="{B65C4C53-804D-469A-B6B0-D12525136FD0}"/>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B5CF3899-A4C8-4D0E-8EF1-DB96B3DAE0BE}"/>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04">
            <a:extLst>
              <a:ext uri="{FF2B5EF4-FFF2-40B4-BE49-F238E27FC236}">
                <a16:creationId xmlns:a16="http://schemas.microsoft.com/office/drawing/2014/main" xmlns="" id="{1B9397B8-4339-4F58-BA93-B67E2C53ABB3}"/>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04</a:t>
            </a:r>
          </a:p>
        </p:txBody>
      </p:sp>
      <p:graphicFrame>
        <p:nvGraphicFramePr>
          <p:cNvPr id="26" name="Table 25"/>
          <p:cNvGraphicFramePr/>
          <p:nvPr>
            <p:extLst>
              <p:ext uri="{D42A27DB-BD31-4B8C-83A1-F6EECF244321}">
                <p14:modId xmlns:p14="http://schemas.microsoft.com/office/powerpoint/2010/main" val="3250917266"/>
              </p:ext>
            </p:extLst>
          </p:nvPr>
        </p:nvGraphicFramePr>
        <p:xfrm>
          <a:off x="666750" y="2133600"/>
          <a:ext cx="10820400" cy="2762252"/>
        </p:xfrm>
        <a:graphic>
          <a:graphicData uri="http://schemas.openxmlformats.org/drawingml/2006/table">
            <a:tbl>
              <a:tblPr/>
              <a:tblGrid>
                <a:gridCol w="2667000">
                  <a:extLst>
                    <a:ext uri="{9D8B030D-6E8A-4147-A177-3AD203B41FA5}">
                      <a16:colId xmlns:a16="http://schemas.microsoft.com/office/drawing/2014/main" xmlns="" val="20000"/>
                    </a:ext>
                  </a:extLst>
                </a:gridCol>
                <a:gridCol w="4000500">
                  <a:extLst>
                    <a:ext uri="{9D8B030D-6E8A-4147-A177-3AD203B41FA5}">
                      <a16:colId xmlns:a16="http://schemas.microsoft.com/office/drawing/2014/main" xmlns="" val="20001"/>
                    </a:ext>
                  </a:extLst>
                </a:gridCol>
                <a:gridCol w="4152900">
                  <a:extLst>
                    <a:ext uri="{9D8B030D-6E8A-4147-A177-3AD203B41FA5}">
                      <a16:colId xmlns:a16="http://schemas.microsoft.com/office/drawing/2014/main" xmlns="" val="20002"/>
                    </a:ext>
                  </a:extLst>
                </a:gridCol>
              </a:tblGrid>
              <a:tr h="690563">
                <a:tc>
                  <a:txBody>
                    <a:bodyPr/>
                    <a:lstStyle/>
                    <a:p>
                      <a:r>
                        <a:rPr sz="1600" b="1">
                          <a:solidFill>
                            <a:srgbClr val="FFFFFF"/>
                          </a:solidFill>
                          <a:latin typeface="Calibri"/>
                          <a:ea typeface="Calibri"/>
                          <a:cs typeface="Calibri"/>
                        </a:rPr>
                        <a:t>Study / approach</a:t>
                      </a:r>
                    </a:p>
                  </a:txBody>
                  <a:tcPr anchor="ctr">
                    <a:solidFill>
                      <a:srgbClr val="0067A6"/>
                    </a:solidFill>
                  </a:tcPr>
                </a:tc>
                <a:tc>
                  <a:txBody>
                    <a:bodyPr/>
                    <a:lstStyle/>
                    <a:p>
                      <a:r>
                        <a:rPr sz="1600" b="1">
                          <a:solidFill>
                            <a:srgbClr val="FFFFFF"/>
                          </a:solidFill>
                          <a:latin typeface="Calibri"/>
                          <a:ea typeface="Calibri"/>
                          <a:cs typeface="Calibri"/>
                        </a:rPr>
                        <a:t>Key idea</a:t>
                      </a:r>
                    </a:p>
                  </a:txBody>
                  <a:tcPr anchor="ctr">
                    <a:solidFill>
                      <a:srgbClr val="0067A6"/>
                    </a:solidFill>
                  </a:tcPr>
                </a:tc>
                <a:tc>
                  <a:txBody>
                    <a:bodyPr/>
                    <a:lstStyle/>
                    <a:p>
                      <a:r>
                        <a:rPr sz="1600" b="1">
                          <a:solidFill>
                            <a:srgbClr val="FFFFFF"/>
                          </a:solidFill>
                          <a:latin typeface="Calibri"/>
                          <a:ea typeface="Calibri"/>
                          <a:cs typeface="Calibri"/>
                        </a:rPr>
                        <a:t>Relevant limitation</a:t>
                      </a:r>
                    </a:p>
                  </a:txBody>
                  <a:tcPr anchor="ctr">
                    <a:solidFill>
                      <a:srgbClr val="0067A6"/>
                    </a:solidFill>
                  </a:tcPr>
                </a:tc>
                <a:extLst>
                  <a:ext uri="{0D108BD9-81ED-4DB2-BD59-A6C34878D82A}">
                    <a16:rowId xmlns:a16="http://schemas.microsoft.com/office/drawing/2014/main" xmlns="" val="10000"/>
                  </a:ext>
                </a:extLst>
              </a:tr>
              <a:tr h="690563">
                <a:tc>
                  <a:txBody>
                    <a:bodyPr/>
                    <a:lstStyle/>
                    <a:p>
                      <a:r>
                        <a:rPr sz="1550" b="0">
                          <a:solidFill>
                            <a:srgbClr val="12263D"/>
                          </a:solidFill>
                          <a:latin typeface="Calibri"/>
                          <a:ea typeface="Calibri"/>
                          <a:cs typeface="Calibri"/>
                        </a:rPr>
                        <a:t>[Reference 1]</a:t>
                      </a:r>
                    </a:p>
                  </a:txBody>
                  <a:tcPr anchor="ctr">
                    <a:solidFill>
                      <a:srgbClr val="FFFFFF"/>
                    </a:solidFill>
                  </a:tcPr>
                </a:tc>
                <a:tc>
                  <a:txBody>
                    <a:bodyPr/>
                    <a:lstStyle/>
                    <a:p>
                      <a:r>
                        <a:rPr sz="1550" b="0">
                          <a:solidFill>
                            <a:srgbClr val="12263D"/>
                          </a:solidFill>
                          <a:latin typeface="Calibri"/>
                          <a:ea typeface="Calibri"/>
                          <a:cs typeface="Calibri"/>
                        </a:rPr>
                        <a:t>[Approach]</a:t>
                      </a:r>
                    </a:p>
                  </a:txBody>
                  <a:tcPr anchor="ctr">
                    <a:solidFill>
                      <a:srgbClr val="FFFFFF"/>
                    </a:solidFill>
                  </a:tcPr>
                </a:tc>
                <a:tc>
                  <a:txBody>
                    <a:bodyPr/>
                    <a:lstStyle/>
                    <a:p>
                      <a:r>
                        <a:rPr sz="1550" b="0">
                          <a:solidFill>
                            <a:srgbClr val="12263D"/>
                          </a:solidFill>
                          <a:latin typeface="Calibri"/>
                          <a:ea typeface="Calibri"/>
                          <a:cs typeface="Calibri"/>
                        </a:rPr>
                        <a:t>[Limitation]</a:t>
                      </a:r>
                    </a:p>
                  </a:txBody>
                  <a:tcPr anchor="ctr">
                    <a:solidFill>
                      <a:srgbClr val="FFFFFF"/>
                    </a:solidFill>
                  </a:tcPr>
                </a:tc>
                <a:extLst>
                  <a:ext uri="{0D108BD9-81ED-4DB2-BD59-A6C34878D82A}">
                    <a16:rowId xmlns:a16="http://schemas.microsoft.com/office/drawing/2014/main" xmlns="" val="10001"/>
                  </a:ext>
                </a:extLst>
              </a:tr>
              <a:tr h="690563">
                <a:tc>
                  <a:txBody>
                    <a:bodyPr/>
                    <a:lstStyle/>
                    <a:p>
                      <a:r>
                        <a:rPr sz="1550" b="0">
                          <a:solidFill>
                            <a:srgbClr val="12263D"/>
                          </a:solidFill>
                          <a:latin typeface="Calibri"/>
                          <a:ea typeface="Calibri"/>
                          <a:cs typeface="Calibri"/>
                        </a:rPr>
                        <a:t>[Reference 2]</a:t>
                      </a:r>
                    </a:p>
                  </a:txBody>
                  <a:tcPr anchor="ctr">
                    <a:solidFill>
                      <a:srgbClr val="FFFFFF"/>
                    </a:solidFill>
                  </a:tcPr>
                </a:tc>
                <a:tc>
                  <a:txBody>
                    <a:bodyPr/>
                    <a:lstStyle/>
                    <a:p>
                      <a:r>
                        <a:rPr sz="1550" b="0">
                          <a:solidFill>
                            <a:srgbClr val="12263D"/>
                          </a:solidFill>
                          <a:latin typeface="Calibri"/>
                          <a:ea typeface="Calibri"/>
                          <a:cs typeface="Calibri"/>
                        </a:rPr>
                        <a:t>[Approach]</a:t>
                      </a:r>
                    </a:p>
                  </a:txBody>
                  <a:tcPr anchor="ctr">
                    <a:solidFill>
                      <a:srgbClr val="FFFFFF"/>
                    </a:solidFill>
                  </a:tcPr>
                </a:tc>
                <a:tc>
                  <a:txBody>
                    <a:bodyPr/>
                    <a:lstStyle/>
                    <a:p>
                      <a:r>
                        <a:rPr sz="1550" b="0">
                          <a:solidFill>
                            <a:srgbClr val="12263D"/>
                          </a:solidFill>
                          <a:latin typeface="Calibri"/>
                          <a:ea typeface="Calibri"/>
                          <a:cs typeface="Calibri"/>
                        </a:rPr>
                        <a:t>[Limitation]</a:t>
                      </a:r>
                    </a:p>
                  </a:txBody>
                  <a:tcPr anchor="ctr">
                    <a:solidFill>
                      <a:srgbClr val="FFFFFF"/>
                    </a:solidFill>
                  </a:tcPr>
                </a:tc>
                <a:extLst>
                  <a:ext uri="{0D108BD9-81ED-4DB2-BD59-A6C34878D82A}">
                    <a16:rowId xmlns:a16="http://schemas.microsoft.com/office/drawing/2014/main" xmlns="" val="10002"/>
                  </a:ext>
                </a:extLst>
              </a:tr>
              <a:tr h="690563">
                <a:tc>
                  <a:txBody>
                    <a:bodyPr/>
                    <a:lstStyle/>
                    <a:p>
                      <a:r>
                        <a:rPr sz="1550" b="0">
                          <a:solidFill>
                            <a:srgbClr val="12263D"/>
                          </a:solidFill>
                          <a:latin typeface="Calibri"/>
                          <a:ea typeface="Calibri"/>
                          <a:cs typeface="Calibri"/>
                        </a:rPr>
                        <a:t>[Reference 3]</a:t>
                      </a:r>
                    </a:p>
                  </a:txBody>
                  <a:tcPr anchor="ctr">
                    <a:solidFill>
                      <a:srgbClr val="FFFFFF"/>
                    </a:solidFill>
                  </a:tcPr>
                </a:tc>
                <a:tc>
                  <a:txBody>
                    <a:bodyPr/>
                    <a:lstStyle/>
                    <a:p>
                      <a:r>
                        <a:rPr sz="1550" b="0">
                          <a:solidFill>
                            <a:srgbClr val="12263D"/>
                          </a:solidFill>
                          <a:latin typeface="Calibri"/>
                          <a:ea typeface="Calibri"/>
                          <a:cs typeface="Calibri"/>
                        </a:rPr>
                        <a:t>[Approach]</a:t>
                      </a:r>
                    </a:p>
                  </a:txBody>
                  <a:tcPr anchor="ctr">
                    <a:solidFill>
                      <a:srgbClr val="FFFFFF"/>
                    </a:solidFill>
                  </a:tcPr>
                </a:tc>
                <a:tc>
                  <a:txBody>
                    <a:bodyPr/>
                    <a:lstStyle/>
                    <a:p>
                      <a:r>
                        <a:rPr sz="1550" b="0">
                          <a:solidFill>
                            <a:srgbClr val="12263D"/>
                          </a:solidFill>
                          <a:latin typeface="Calibri"/>
                          <a:ea typeface="Calibri"/>
                          <a:cs typeface="Calibri"/>
                        </a:rPr>
                        <a:t>[Limitation]</a:t>
                      </a:r>
                    </a:p>
                  </a:txBody>
                  <a:tcPr anchor="ctr">
                    <a:solidFill>
                      <a:srgbClr val="FFFFFF"/>
                    </a:solidFill>
                  </a:tcPr>
                </a:tc>
                <a:extLst>
                  <a:ext uri="{0D108BD9-81ED-4DB2-BD59-A6C34878D82A}">
                    <a16:rowId xmlns:a16="http://schemas.microsoft.com/office/drawing/2014/main" xmlns="" val="10003"/>
                  </a:ext>
                </a:extLst>
              </a:tr>
            </a:tbl>
          </a:graphicData>
        </a:graphic>
      </p:graphicFrame>
      <p:sp>
        <p:nvSpPr>
          <p:cNvPr id="13" name="Research gap">
            <a:extLst>
              <a:ext uri="{FF2B5EF4-FFF2-40B4-BE49-F238E27FC236}">
                <a16:creationId xmlns:a16="http://schemas.microsoft.com/office/drawing/2014/main" xmlns="" id="{19AEF7C9-7086-4D65-9F07-D2AFEB82B08B}"/>
              </a:ext>
            </a:extLst>
          </p:cNvPr>
          <p:cNvSpPr>
            <a:spLocks noGrp="1"/>
          </p:cNvSpPr>
          <p:nvPr/>
        </p:nvSpPr>
        <p:spPr>
          <a:xfrm>
            <a:off x="666750" y="5219700"/>
            <a:ext cx="1905000" cy="333375"/>
          </a:xfrm>
          <a:prstGeom prst="rect">
            <a:avLst/>
          </a:prstGeom>
          <a:noFill/>
          <a:ln w="0">
            <a:noFill/>
          </a:ln>
        </p:spPr>
        <p:txBody>
          <a:bodyPr wrap="square" lIns="0" tIns="0" rIns="0" bIns="0" anchor="t">
            <a:noAutofit/>
          </a:bodyPr>
          <a:lstStyle/>
          <a:p>
            <a:pPr>
              <a:defRPr sz="1600" b="1">
                <a:solidFill>
                  <a:srgbClr val="0067A6"/>
                </a:solidFill>
                <a:latin typeface="Calibri"/>
                <a:ea typeface="Calibri"/>
                <a:cs typeface="Calibri"/>
              </a:defRPr>
            </a:pPr>
            <a:r>
              <a:rPr sz="2400" b="1">
                <a:solidFill>
                  <a:srgbClr val="0067A6"/>
                </a:solidFill>
                <a:latin typeface="Calibri"/>
                <a:ea typeface="Calibri"/>
                <a:cs typeface="Calibri"/>
              </a:rPr>
              <a:t>Research gap</a:t>
            </a:r>
          </a:p>
        </p:txBody>
      </p:sp>
      <p:sp>
        <p:nvSpPr>
          <p:cNvPr id="14" name="[The specific gap addressed by this paper]">
            <a:extLst>
              <a:ext uri="{FF2B5EF4-FFF2-40B4-BE49-F238E27FC236}">
                <a16:creationId xmlns:a16="http://schemas.microsoft.com/office/drawing/2014/main" xmlns="" id="{FACED8AA-5854-4669-99E8-A5574941D3FB}"/>
              </a:ext>
            </a:extLst>
          </p:cNvPr>
          <p:cNvSpPr>
            <a:spLocks noGrp="1"/>
          </p:cNvSpPr>
          <p:nvPr/>
        </p:nvSpPr>
        <p:spPr>
          <a:xfrm>
            <a:off x="2809875" y="5219700"/>
            <a:ext cx="8286750" cy="619125"/>
          </a:xfrm>
          <a:prstGeom prst="rect">
            <a:avLst/>
          </a:prstGeom>
          <a:noFill/>
          <a:ln w="0">
            <a:noFill/>
          </a:ln>
        </p:spPr>
        <p:txBody>
          <a:bodyPr wrap="square" lIns="0" tIns="0" rIns="0" bIns="0" anchor="t">
            <a:noAutofit/>
          </a:bodyPr>
          <a:lstStyle/>
          <a:p>
            <a:pPr>
              <a:defRPr sz="1900" b="0">
                <a:solidFill>
                  <a:srgbClr val="12263D"/>
                </a:solidFill>
                <a:latin typeface="Calibri"/>
                <a:ea typeface="Calibri"/>
                <a:cs typeface="Calibri"/>
              </a:defRPr>
            </a:pPr>
            <a:r>
              <a:rPr sz="2400" b="0">
                <a:solidFill>
                  <a:srgbClr val="12263D"/>
                </a:solidFill>
                <a:latin typeface="Calibri"/>
                <a:ea typeface="Calibri"/>
                <a:cs typeface="Calibri"/>
              </a:rPr>
              <a:t>[The specific gap addressed by this paper]</a:t>
            </a:r>
          </a:p>
        </p:txBody>
      </p:sp>
      <p:pic>
        <p:nvPicPr>
          <p:cNvPr id="16" name="Picture 15"/>
          <p:cNvPicPr>
            <a:picLocks noChangeAspect="1"/>
          </p:cNvPicPr>
          <p:nvPr/>
        </p:nvPicPr>
        <p:blipFill>
          <a:blip r:embed="rId3"/>
          <a:stretch/>
        </p:blipFill>
        <p:spPr>
          <a:xfrm>
            <a:off x="533399" y="164504"/>
            <a:ext cx="790575" cy="709481"/>
          </a:xfrm>
          <a:prstGeom prst="rect">
            <a:avLst/>
          </a:prstGeom>
        </p:spPr>
      </p:pic>
      <p:grpSp>
        <p:nvGrpSpPr>
          <p:cNvPr id="17" name="Group 16"/>
          <p:cNvGrpSpPr/>
          <p:nvPr/>
        </p:nvGrpSpPr>
        <p:grpSpPr>
          <a:xfrm>
            <a:off x="9508267" y="143549"/>
            <a:ext cx="2259931" cy="649236"/>
            <a:chOff x="9115075" y="191597"/>
            <a:chExt cx="2259931" cy="649236"/>
          </a:xfrm>
        </p:grpSpPr>
        <p:pic>
          <p:nvPicPr>
            <p:cNvPr id="20" name="Picture 19"/>
            <p:cNvPicPr>
              <a:picLocks noChangeAspect="1"/>
            </p:cNvPicPr>
            <p:nvPr/>
          </p:nvPicPr>
          <p:blipFill>
            <a:blip r:embed="rId4"/>
            <a:stretch/>
          </p:blipFill>
          <p:spPr>
            <a:xfrm>
              <a:off x="9115075" y="212552"/>
              <a:ext cx="1482821" cy="604613"/>
            </a:xfrm>
            <a:prstGeom prst="rect">
              <a:avLst/>
            </a:prstGeom>
          </p:spPr>
        </p:pic>
        <p:pic>
          <p:nvPicPr>
            <p:cNvPr id="21" name="Picture 20"/>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964206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Methodology">
            <a:extLst>
              <a:ext uri="{FF2B5EF4-FFF2-40B4-BE49-F238E27FC236}">
                <a16:creationId xmlns:a16="http://schemas.microsoft.com/office/drawing/2014/main" xmlns="" id="{D9838093-28A3-469A-86DC-8414AF07DBA1}"/>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Methodology</a:t>
            </a:r>
          </a:p>
        </p:txBody>
      </p:sp>
      <p:sp>
        <p:nvSpPr>
          <p:cNvPr id="7" name="Straight Connector 6">
            <a:extLst>
              <a:ext uri="{FF2B5EF4-FFF2-40B4-BE49-F238E27FC236}">
                <a16:creationId xmlns:a16="http://schemas.microsoft.com/office/drawing/2014/main" xmlns="" id="{348F71E3-A8E2-4E38-BFF6-15332CDF6BA0}"/>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sz="2400"/>
          </a:p>
        </p:txBody>
      </p:sp>
      <p:sp>
        <p:nvSpPr>
          <p:cNvPr id="8" name="Straight Connector 7">
            <a:extLst>
              <a:ext uri="{FF2B5EF4-FFF2-40B4-BE49-F238E27FC236}">
                <a16:creationId xmlns:a16="http://schemas.microsoft.com/office/drawing/2014/main" xmlns="" id="{8AA42B6E-D1BD-49ED-9888-0EB994724209}"/>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400"/>
          </a:p>
        </p:txBody>
      </p:sp>
      <p:sp>
        <p:nvSpPr>
          <p:cNvPr id="9" name="[Short paper title]">
            <a:extLst>
              <a:ext uri="{FF2B5EF4-FFF2-40B4-BE49-F238E27FC236}">
                <a16:creationId xmlns:a16="http://schemas.microsoft.com/office/drawing/2014/main" xmlns="" id="{3E257554-737D-4321-9BBF-4560AA9C0D2D}"/>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F5E3DA96-4F9F-4B93-A4FD-93BA14D46803}"/>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06">
            <a:extLst>
              <a:ext uri="{FF2B5EF4-FFF2-40B4-BE49-F238E27FC236}">
                <a16:creationId xmlns:a16="http://schemas.microsoft.com/office/drawing/2014/main" xmlns="" id="{2474A4E2-CB09-484B-8805-66F181800E2B}"/>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05</a:t>
            </a:r>
          </a:p>
        </p:txBody>
      </p:sp>
      <p:sp>
        <p:nvSpPr>
          <p:cNvPr id="12" name="[Procedure used to construct or apply the solution]">
            <a:extLst>
              <a:ext uri="{FF2B5EF4-FFF2-40B4-BE49-F238E27FC236}">
                <a16:creationId xmlns:a16="http://schemas.microsoft.com/office/drawing/2014/main" xmlns="" id="{7B12E95D-227F-4405-A93A-6ADE78396FD2}"/>
              </a:ext>
            </a:extLst>
          </p:cNvPr>
          <p:cNvSpPr>
            <a:spLocks noGrp="1"/>
          </p:cNvSpPr>
          <p:nvPr/>
        </p:nvSpPr>
        <p:spPr>
          <a:xfrm>
            <a:off x="666750" y="2184400"/>
            <a:ext cx="10795000" cy="406400"/>
          </a:xfrm>
          <a:prstGeom prst="rect">
            <a:avLst/>
          </a:prstGeom>
          <a:noFill/>
          <a:ln w="0">
            <a:noFill/>
          </a:ln>
        </p:spPr>
        <p:txBody>
          <a:bodyPr wrap="square" lIns="0" tIns="0" rIns="0" bIns="0" anchor="t">
            <a:noAutofit/>
          </a:bodyPr>
          <a:lstStyle/>
          <a:p>
            <a:pPr>
              <a:defRPr sz="2150" b="1">
                <a:solidFill>
                  <a:srgbClr val="0067A6"/>
                </a:solidFill>
                <a:latin typeface="Calibri"/>
                <a:ea typeface="Calibri"/>
                <a:cs typeface="Calibri"/>
              </a:defRPr>
            </a:pPr>
            <a:r>
              <a:rPr sz="2400" b="1">
                <a:solidFill>
                  <a:srgbClr val="0067A6"/>
                </a:solidFill>
                <a:latin typeface="Calibri"/>
                <a:ea typeface="Calibri"/>
                <a:cs typeface="Calibri"/>
              </a:rPr>
              <a:t>[Name of the proposed method or system]</a:t>
            </a:r>
          </a:p>
        </p:txBody>
      </p:sp>
      <p:sp>
        <p:nvSpPr>
          <p:cNvPr id="13" name="01">
            <a:extLst>
              <a:ext uri="{FF2B5EF4-FFF2-40B4-BE49-F238E27FC236}">
                <a16:creationId xmlns:a16="http://schemas.microsoft.com/office/drawing/2014/main" xmlns="" id="{26B7E323-2EB6-42CF-B7EB-7F9001519C42}"/>
              </a:ext>
            </a:extLst>
          </p:cNvPr>
          <p:cNvSpPr>
            <a:spLocks noGrp="1"/>
          </p:cNvSpPr>
          <p:nvPr/>
        </p:nvSpPr>
        <p:spPr>
          <a:xfrm>
            <a:off x="7010400" y="2933700"/>
            <a:ext cx="558800" cy="381000"/>
          </a:xfrm>
          <a:prstGeom prst="rect">
            <a:avLst/>
          </a:prstGeom>
          <a:noFill/>
          <a:ln w="0">
            <a:noFill/>
          </a:ln>
        </p:spPr>
        <p:txBody>
          <a:bodyPr wrap="square" lIns="0" tIns="0" rIns="0" bIns="0" anchor="t">
            <a:noAutofit/>
          </a:bodyPr>
          <a:lstStyle/>
          <a:p>
            <a:pPr>
              <a:defRPr sz="2350" b="1">
                <a:solidFill>
                  <a:srgbClr val="0067A6"/>
                </a:solidFill>
                <a:latin typeface="Calibri"/>
                <a:ea typeface="Calibri"/>
                <a:cs typeface="Calibri"/>
              </a:defRPr>
            </a:pPr>
            <a:r>
              <a:rPr sz="2400" b="1">
                <a:solidFill>
                  <a:srgbClr val="0067A6"/>
                </a:solidFill>
                <a:latin typeface="Calibri"/>
                <a:ea typeface="Calibri"/>
                <a:cs typeface="Calibri"/>
              </a:rPr>
              <a:t>01</a:t>
            </a:r>
          </a:p>
        </p:txBody>
      </p:sp>
      <p:sp>
        <p:nvSpPr>
          <p:cNvPr id="14" name="Straight Connector 13">
            <a:extLst>
              <a:ext uri="{FF2B5EF4-FFF2-40B4-BE49-F238E27FC236}">
                <a16:creationId xmlns:a16="http://schemas.microsoft.com/office/drawing/2014/main" xmlns="" id="{DE6D7F51-FBB2-4D66-B5D6-566DAFD16F12}"/>
              </a:ext>
            </a:extLst>
          </p:cNvPr>
          <p:cNvSpPr>
            <a:spLocks noGrp="1"/>
          </p:cNvSpPr>
          <p:nvPr/>
        </p:nvSpPr>
        <p:spPr>
          <a:xfrm>
            <a:off x="7010400" y="2819400"/>
            <a:ext cx="4445000" cy="0"/>
          </a:xfrm>
          <a:prstGeom prst="line">
            <a:avLst/>
          </a:prstGeom>
          <a:noFill/>
          <a:ln w="9525">
            <a:solidFill>
              <a:srgbClr val="D7E1E9"/>
            </a:solidFill>
          </a:ln>
        </p:spPr>
        <p:txBody>
          <a:bodyPr/>
          <a:lstStyle/>
          <a:p>
            <a:endParaRPr lang="en-GB" sz="2400"/>
          </a:p>
        </p:txBody>
      </p:sp>
      <p:sp>
        <p:nvSpPr>
          <p:cNvPr id="15" name="[Step 1: preparation]">
            <a:extLst>
              <a:ext uri="{FF2B5EF4-FFF2-40B4-BE49-F238E27FC236}">
                <a16:creationId xmlns:a16="http://schemas.microsoft.com/office/drawing/2014/main" xmlns="" id="{41BF3C8D-06B4-4B02-8178-417CD73BB40A}"/>
              </a:ext>
            </a:extLst>
          </p:cNvPr>
          <p:cNvSpPr>
            <a:spLocks noGrp="1"/>
          </p:cNvSpPr>
          <p:nvPr/>
        </p:nvSpPr>
        <p:spPr>
          <a:xfrm>
            <a:off x="7645400" y="2933700"/>
            <a:ext cx="3810000" cy="304800"/>
          </a:xfrm>
          <a:prstGeom prst="rect">
            <a:avLst/>
          </a:prstGeom>
          <a:noFill/>
          <a:ln w="0">
            <a:noFill/>
          </a:ln>
        </p:spPr>
        <p:txBody>
          <a:bodyPr wrap="square" lIns="0" tIns="0" rIns="0" bIns="0" anchor="t">
            <a:noAutofit/>
          </a:bodyPr>
          <a:lstStyle/>
          <a:p>
            <a:pPr>
              <a:defRPr sz="1600" b="1">
                <a:solidFill>
                  <a:srgbClr val="12263D"/>
                </a:solidFill>
                <a:latin typeface="Calibri"/>
                <a:ea typeface="Calibri"/>
                <a:cs typeface="Calibri"/>
              </a:defRPr>
            </a:pPr>
            <a:r>
              <a:rPr sz="2400" b="1">
                <a:solidFill>
                  <a:srgbClr val="12263D"/>
                </a:solidFill>
                <a:latin typeface="Calibri"/>
                <a:ea typeface="Calibri"/>
                <a:cs typeface="Calibri"/>
              </a:rPr>
              <a:t>[Step 1: preparation]</a:t>
            </a:r>
          </a:p>
        </p:txBody>
      </p:sp>
      <p:sp>
        <p:nvSpPr>
          <p:cNvPr id="16" name="[Input data, assumptions or initialisation]">
            <a:extLst>
              <a:ext uri="{FF2B5EF4-FFF2-40B4-BE49-F238E27FC236}">
                <a16:creationId xmlns:a16="http://schemas.microsoft.com/office/drawing/2014/main" xmlns="" id="{925B1ED1-A51C-4467-ACB7-3883A972703C}"/>
              </a:ext>
            </a:extLst>
          </p:cNvPr>
          <p:cNvSpPr>
            <a:spLocks noGrp="1"/>
          </p:cNvSpPr>
          <p:nvPr/>
        </p:nvSpPr>
        <p:spPr>
          <a:xfrm>
            <a:off x="7645400" y="3251200"/>
            <a:ext cx="3810000" cy="533400"/>
          </a:xfrm>
          <a:prstGeom prst="rect">
            <a:avLst/>
          </a:prstGeom>
          <a:noFill/>
          <a:ln w="0">
            <a:noFill/>
          </a:ln>
        </p:spPr>
        <p:txBody>
          <a:bodyPr wrap="square" lIns="0" tIns="0" rIns="0" bIns="0" anchor="t">
            <a:noAutofit/>
          </a:bodyPr>
          <a:lstStyle/>
          <a:p>
            <a:pPr>
              <a:defRPr sz="1450" b="0">
                <a:solidFill>
                  <a:srgbClr val="627185"/>
                </a:solidFill>
                <a:latin typeface="Calibri"/>
                <a:ea typeface="Calibri"/>
                <a:cs typeface="Calibri"/>
              </a:defRPr>
            </a:pPr>
            <a:r>
              <a:rPr sz="2400" b="0">
                <a:solidFill>
                  <a:srgbClr val="627185"/>
                </a:solidFill>
                <a:latin typeface="Calibri"/>
                <a:ea typeface="Calibri"/>
                <a:cs typeface="Calibri"/>
              </a:rPr>
              <a:t>[Input data, assumptions or initialisation]</a:t>
            </a:r>
          </a:p>
        </p:txBody>
      </p:sp>
      <p:sp>
        <p:nvSpPr>
          <p:cNvPr id="17" name="02">
            <a:extLst>
              <a:ext uri="{FF2B5EF4-FFF2-40B4-BE49-F238E27FC236}">
                <a16:creationId xmlns:a16="http://schemas.microsoft.com/office/drawing/2014/main" xmlns="" id="{5834C0C6-D8A3-4651-B196-AA924687C123}"/>
              </a:ext>
            </a:extLst>
          </p:cNvPr>
          <p:cNvSpPr>
            <a:spLocks noGrp="1"/>
          </p:cNvSpPr>
          <p:nvPr/>
        </p:nvSpPr>
        <p:spPr>
          <a:xfrm>
            <a:off x="7010400" y="3975100"/>
            <a:ext cx="558800" cy="381000"/>
          </a:xfrm>
          <a:prstGeom prst="rect">
            <a:avLst/>
          </a:prstGeom>
          <a:noFill/>
          <a:ln w="0">
            <a:noFill/>
          </a:ln>
        </p:spPr>
        <p:txBody>
          <a:bodyPr wrap="square" lIns="0" tIns="0" rIns="0" bIns="0" anchor="t">
            <a:noAutofit/>
          </a:bodyPr>
          <a:lstStyle/>
          <a:p>
            <a:pPr>
              <a:defRPr sz="2350" b="1">
                <a:solidFill>
                  <a:srgbClr val="0067A6"/>
                </a:solidFill>
                <a:latin typeface="Calibri"/>
                <a:ea typeface="Calibri"/>
                <a:cs typeface="Calibri"/>
              </a:defRPr>
            </a:pPr>
            <a:r>
              <a:rPr sz="2400" b="1">
                <a:solidFill>
                  <a:srgbClr val="0067A6"/>
                </a:solidFill>
                <a:latin typeface="Calibri"/>
                <a:ea typeface="Calibri"/>
                <a:cs typeface="Calibri"/>
              </a:rPr>
              <a:t>02</a:t>
            </a:r>
          </a:p>
        </p:txBody>
      </p:sp>
      <p:sp>
        <p:nvSpPr>
          <p:cNvPr id="18" name="Straight Connector 17">
            <a:extLst>
              <a:ext uri="{FF2B5EF4-FFF2-40B4-BE49-F238E27FC236}">
                <a16:creationId xmlns:a16="http://schemas.microsoft.com/office/drawing/2014/main" xmlns="" id="{26E3A72E-1EB8-419C-8A17-0F445E31212B}"/>
              </a:ext>
            </a:extLst>
          </p:cNvPr>
          <p:cNvSpPr>
            <a:spLocks noGrp="1"/>
          </p:cNvSpPr>
          <p:nvPr/>
        </p:nvSpPr>
        <p:spPr>
          <a:xfrm>
            <a:off x="7010400" y="3860800"/>
            <a:ext cx="4445000" cy="0"/>
          </a:xfrm>
          <a:prstGeom prst="line">
            <a:avLst/>
          </a:prstGeom>
          <a:noFill/>
          <a:ln w="9525">
            <a:solidFill>
              <a:srgbClr val="D7E1E9"/>
            </a:solidFill>
          </a:ln>
        </p:spPr>
        <p:txBody>
          <a:bodyPr/>
          <a:lstStyle/>
          <a:p>
            <a:endParaRPr lang="en-GB" sz="2400"/>
          </a:p>
        </p:txBody>
      </p:sp>
      <p:sp>
        <p:nvSpPr>
          <p:cNvPr id="19" name="[Step 2: core procedure]">
            <a:extLst>
              <a:ext uri="{FF2B5EF4-FFF2-40B4-BE49-F238E27FC236}">
                <a16:creationId xmlns:a16="http://schemas.microsoft.com/office/drawing/2014/main" xmlns="" id="{3C7764C0-E006-4040-9BBB-61331DA71D72}"/>
              </a:ext>
            </a:extLst>
          </p:cNvPr>
          <p:cNvSpPr>
            <a:spLocks noGrp="1"/>
          </p:cNvSpPr>
          <p:nvPr/>
        </p:nvSpPr>
        <p:spPr>
          <a:xfrm>
            <a:off x="7645400" y="3975100"/>
            <a:ext cx="3810000" cy="304800"/>
          </a:xfrm>
          <a:prstGeom prst="rect">
            <a:avLst/>
          </a:prstGeom>
          <a:noFill/>
          <a:ln w="0">
            <a:noFill/>
          </a:ln>
        </p:spPr>
        <p:txBody>
          <a:bodyPr wrap="square" lIns="0" tIns="0" rIns="0" bIns="0" anchor="t">
            <a:noAutofit/>
          </a:bodyPr>
          <a:lstStyle/>
          <a:p>
            <a:pPr>
              <a:defRPr sz="1600" b="1">
                <a:solidFill>
                  <a:srgbClr val="12263D"/>
                </a:solidFill>
                <a:latin typeface="Calibri"/>
                <a:ea typeface="Calibri"/>
                <a:cs typeface="Calibri"/>
              </a:defRPr>
            </a:pPr>
            <a:r>
              <a:rPr sz="2400" b="1">
                <a:solidFill>
                  <a:srgbClr val="12263D"/>
                </a:solidFill>
                <a:latin typeface="Calibri"/>
                <a:ea typeface="Calibri"/>
                <a:cs typeface="Calibri"/>
              </a:rPr>
              <a:t>[Step 2: core procedure]</a:t>
            </a:r>
          </a:p>
        </p:txBody>
      </p:sp>
      <p:sp>
        <p:nvSpPr>
          <p:cNvPr id="20" name="[Training, algorithm steps or implementation]">
            <a:extLst>
              <a:ext uri="{FF2B5EF4-FFF2-40B4-BE49-F238E27FC236}">
                <a16:creationId xmlns:a16="http://schemas.microsoft.com/office/drawing/2014/main" xmlns="" id="{AB1575D5-6F24-49E1-8AB9-C7C3B09B0EE5}"/>
              </a:ext>
            </a:extLst>
          </p:cNvPr>
          <p:cNvSpPr>
            <a:spLocks noGrp="1"/>
          </p:cNvSpPr>
          <p:nvPr/>
        </p:nvSpPr>
        <p:spPr>
          <a:xfrm>
            <a:off x="7645400" y="4292600"/>
            <a:ext cx="3810000" cy="533400"/>
          </a:xfrm>
          <a:prstGeom prst="rect">
            <a:avLst/>
          </a:prstGeom>
          <a:noFill/>
          <a:ln w="0">
            <a:noFill/>
          </a:ln>
        </p:spPr>
        <p:txBody>
          <a:bodyPr wrap="square" lIns="0" tIns="0" rIns="0" bIns="0" anchor="t">
            <a:noAutofit/>
          </a:bodyPr>
          <a:lstStyle/>
          <a:p>
            <a:pPr>
              <a:defRPr sz="1450" b="0">
                <a:solidFill>
                  <a:srgbClr val="627185"/>
                </a:solidFill>
                <a:latin typeface="Calibri"/>
                <a:ea typeface="Calibri"/>
                <a:cs typeface="Calibri"/>
              </a:defRPr>
            </a:pPr>
            <a:r>
              <a:rPr sz="2400" b="0">
                <a:solidFill>
                  <a:srgbClr val="627185"/>
                </a:solidFill>
                <a:latin typeface="Calibri"/>
                <a:ea typeface="Calibri"/>
                <a:cs typeface="Calibri"/>
              </a:rPr>
              <a:t>[Training, algorithm steps or implementation]</a:t>
            </a:r>
          </a:p>
        </p:txBody>
      </p:sp>
      <p:sp>
        <p:nvSpPr>
          <p:cNvPr id="21" name="03">
            <a:extLst>
              <a:ext uri="{FF2B5EF4-FFF2-40B4-BE49-F238E27FC236}">
                <a16:creationId xmlns:a16="http://schemas.microsoft.com/office/drawing/2014/main" xmlns="" id="{F0FE2704-BDCD-4351-BAA3-1301FD0D9C91}"/>
              </a:ext>
            </a:extLst>
          </p:cNvPr>
          <p:cNvSpPr>
            <a:spLocks noGrp="1"/>
          </p:cNvSpPr>
          <p:nvPr/>
        </p:nvSpPr>
        <p:spPr>
          <a:xfrm>
            <a:off x="7010400" y="5016500"/>
            <a:ext cx="558800" cy="381000"/>
          </a:xfrm>
          <a:prstGeom prst="rect">
            <a:avLst/>
          </a:prstGeom>
          <a:noFill/>
          <a:ln w="0">
            <a:noFill/>
          </a:ln>
        </p:spPr>
        <p:txBody>
          <a:bodyPr wrap="square" lIns="0" tIns="0" rIns="0" bIns="0" anchor="t">
            <a:noAutofit/>
          </a:bodyPr>
          <a:lstStyle/>
          <a:p>
            <a:pPr>
              <a:defRPr sz="2350" b="1">
                <a:solidFill>
                  <a:srgbClr val="0067A6"/>
                </a:solidFill>
                <a:latin typeface="Calibri"/>
                <a:ea typeface="Calibri"/>
                <a:cs typeface="Calibri"/>
              </a:defRPr>
            </a:pPr>
            <a:r>
              <a:rPr sz="2400" b="1">
                <a:solidFill>
                  <a:srgbClr val="0067A6"/>
                </a:solidFill>
                <a:latin typeface="Calibri"/>
                <a:ea typeface="Calibri"/>
                <a:cs typeface="Calibri"/>
              </a:rPr>
              <a:t>03</a:t>
            </a:r>
          </a:p>
        </p:txBody>
      </p:sp>
      <p:sp>
        <p:nvSpPr>
          <p:cNvPr id="22" name="Straight Connector 21">
            <a:extLst>
              <a:ext uri="{FF2B5EF4-FFF2-40B4-BE49-F238E27FC236}">
                <a16:creationId xmlns:a16="http://schemas.microsoft.com/office/drawing/2014/main" xmlns="" id="{E037492B-6A52-422D-B7E6-4295A6AFB914}"/>
              </a:ext>
            </a:extLst>
          </p:cNvPr>
          <p:cNvSpPr>
            <a:spLocks noGrp="1"/>
          </p:cNvSpPr>
          <p:nvPr/>
        </p:nvSpPr>
        <p:spPr>
          <a:xfrm>
            <a:off x="7010400" y="4902200"/>
            <a:ext cx="4445000" cy="0"/>
          </a:xfrm>
          <a:prstGeom prst="line">
            <a:avLst/>
          </a:prstGeom>
          <a:noFill/>
          <a:ln w="9525">
            <a:solidFill>
              <a:srgbClr val="D7E1E9"/>
            </a:solidFill>
          </a:ln>
        </p:spPr>
        <p:txBody>
          <a:bodyPr/>
          <a:lstStyle/>
          <a:p>
            <a:endParaRPr lang="en-GB" sz="2400"/>
          </a:p>
        </p:txBody>
      </p:sp>
      <p:sp>
        <p:nvSpPr>
          <p:cNvPr id="23" name="[Step 3: output]">
            <a:extLst>
              <a:ext uri="{FF2B5EF4-FFF2-40B4-BE49-F238E27FC236}">
                <a16:creationId xmlns:a16="http://schemas.microsoft.com/office/drawing/2014/main" xmlns="" id="{CD2F09ED-C248-4EB8-92B3-9BD6961D29D1}"/>
              </a:ext>
            </a:extLst>
          </p:cNvPr>
          <p:cNvSpPr>
            <a:spLocks noGrp="1"/>
          </p:cNvSpPr>
          <p:nvPr/>
        </p:nvSpPr>
        <p:spPr>
          <a:xfrm>
            <a:off x="7645400" y="5016500"/>
            <a:ext cx="3810000" cy="304800"/>
          </a:xfrm>
          <a:prstGeom prst="rect">
            <a:avLst/>
          </a:prstGeom>
          <a:noFill/>
          <a:ln w="0">
            <a:noFill/>
          </a:ln>
        </p:spPr>
        <p:txBody>
          <a:bodyPr wrap="square" lIns="0" tIns="0" rIns="0" bIns="0" anchor="t">
            <a:noAutofit/>
          </a:bodyPr>
          <a:lstStyle/>
          <a:p>
            <a:pPr>
              <a:defRPr sz="1600" b="1">
                <a:solidFill>
                  <a:srgbClr val="12263D"/>
                </a:solidFill>
                <a:latin typeface="Calibri"/>
                <a:ea typeface="Calibri"/>
                <a:cs typeface="Calibri"/>
              </a:defRPr>
            </a:pPr>
            <a:r>
              <a:rPr sz="2400" b="1">
                <a:solidFill>
                  <a:srgbClr val="12263D"/>
                </a:solidFill>
                <a:latin typeface="Calibri"/>
                <a:ea typeface="Calibri"/>
                <a:cs typeface="Calibri"/>
              </a:rPr>
              <a:t>[Step 3: output]</a:t>
            </a:r>
          </a:p>
        </p:txBody>
      </p:sp>
      <p:sp>
        <p:nvSpPr>
          <p:cNvPr id="24" name="[Output generation or analysis procedure]">
            <a:extLst>
              <a:ext uri="{FF2B5EF4-FFF2-40B4-BE49-F238E27FC236}">
                <a16:creationId xmlns:a16="http://schemas.microsoft.com/office/drawing/2014/main" xmlns="" id="{7B439D79-B3DF-43A1-AA31-AF736AED03AE}"/>
              </a:ext>
            </a:extLst>
          </p:cNvPr>
          <p:cNvSpPr>
            <a:spLocks noGrp="1"/>
          </p:cNvSpPr>
          <p:nvPr/>
        </p:nvSpPr>
        <p:spPr>
          <a:xfrm>
            <a:off x="7645400" y="5334000"/>
            <a:ext cx="3810000" cy="533400"/>
          </a:xfrm>
          <a:prstGeom prst="rect">
            <a:avLst/>
          </a:prstGeom>
          <a:noFill/>
          <a:ln w="0">
            <a:noFill/>
          </a:ln>
        </p:spPr>
        <p:txBody>
          <a:bodyPr wrap="square" lIns="0" tIns="0" rIns="0" bIns="0" anchor="t">
            <a:noAutofit/>
          </a:bodyPr>
          <a:lstStyle/>
          <a:p>
            <a:pPr>
              <a:defRPr sz="1450" b="0">
                <a:solidFill>
                  <a:srgbClr val="627185"/>
                </a:solidFill>
                <a:latin typeface="Calibri"/>
                <a:ea typeface="Calibri"/>
                <a:cs typeface="Calibri"/>
              </a:defRPr>
            </a:pPr>
            <a:r>
              <a:rPr sz="2400" b="0">
                <a:solidFill>
                  <a:srgbClr val="627185"/>
                </a:solidFill>
                <a:latin typeface="Calibri"/>
                <a:ea typeface="Calibri"/>
                <a:cs typeface="Calibri"/>
              </a:rPr>
              <a:t>[Output generation or analysis procedure]</a:t>
            </a:r>
          </a:p>
        </p:txBody>
      </p:sp>
      <p:sp>
        <p:nvSpPr>
          <p:cNvPr id="30" name="Solution architecture figure"/>
          <p:cNvSpPr/>
          <p:nvPr/>
        </p:nvSpPr>
        <p:spPr>
          <a:xfrm>
            <a:off x="666750" y="2819400"/>
            <a:ext cx="5969000" cy="3124200"/>
          </a:xfrm>
          <a:prstGeom prst="rect">
            <a:avLst/>
          </a:prstGeom>
          <a:solidFill>
            <a:srgbClr val="FFFFFF"/>
          </a:solidFill>
          <a:ln w="9525">
            <a:solidFill>
              <a:srgbClr val="A9BBC9"/>
            </a:solidFill>
            <a:prstDash val="dash"/>
          </a:ln>
        </p:spPr>
        <p:txBody>
          <a:bodyPr wrap="square" lIns="182880" tIns="91440" rIns="182880" bIns="91440" anchor="ctr">
            <a:noAutofit/>
          </a:bodyPr>
          <a:lstStyle/>
          <a:p>
            <a:pPr algn="ctr"/>
            <a:r>
              <a:rPr lang="en-US" sz="2400" b="0" dirty="0">
                <a:solidFill>
                  <a:srgbClr val="627185"/>
                </a:solidFill>
                <a:latin typeface="Calibri"/>
                <a:ea typeface="Calibri"/>
                <a:cs typeface="Calibri"/>
              </a:rPr>
              <a:t>[Insert </a:t>
            </a:r>
            <a:r>
              <a:rPr lang="en-US" sz="2400" b="0" dirty="0">
                <a:solidFill>
                  <a:srgbClr val="627185"/>
                </a:solidFill>
                <a:latin typeface="Calibri" panose="020F0502020204030204" pitchFamily="34" charset="0"/>
                <a:ea typeface="Calibri" panose="020F0502020204030204" pitchFamily="34" charset="0"/>
                <a:cs typeface="Calibri" panose="020F0502020204030204" pitchFamily="34" charset="0"/>
              </a:rPr>
              <a:t>the</a:t>
            </a:r>
            <a:r>
              <a:rPr lang="en-US" sz="2400" b="0" dirty="0">
                <a:solidFill>
                  <a:srgbClr val="627185"/>
                </a:solidFill>
                <a:latin typeface="Calibri"/>
                <a:ea typeface="Calibri"/>
                <a:cs typeface="Calibri"/>
              </a:rPr>
              <a:t> solution architecture or core model]</a:t>
            </a:r>
          </a:p>
        </p:txBody>
      </p:sp>
      <p:pic>
        <p:nvPicPr>
          <p:cNvPr id="27" name="Picture 26"/>
          <p:cNvPicPr>
            <a:picLocks noChangeAspect="1"/>
          </p:cNvPicPr>
          <p:nvPr/>
        </p:nvPicPr>
        <p:blipFill>
          <a:blip r:embed="rId3"/>
          <a:stretch/>
        </p:blipFill>
        <p:spPr>
          <a:xfrm>
            <a:off x="533399" y="164504"/>
            <a:ext cx="790575" cy="709481"/>
          </a:xfrm>
          <a:prstGeom prst="rect">
            <a:avLst/>
          </a:prstGeom>
        </p:spPr>
      </p:pic>
      <p:grpSp>
        <p:nvGrpSpPr>
          <p:cNvPr id="31" name="Group 30"/>
          <p:cNvGrpSpPr/>
          <p:nvPr/>
        </p:nvGrpSpPr>
        <p:grpSpPr>
          <a:xfrm>
            <a:off x="9508267" y="143549"/>
            <a:ext cx="2259931" cy="649236"/>
            <a:chOff x="9115075" y="191597"/>
            <a:chExt cx="2259931" cy="649236"/>
          </a:xfrm>
        </p:grpSpPr>
        <p:pic>
          <p:nvPicPr>
            <p:cNvPr id="32" name="Picture 31"/>
            <p:cNvPicPr>
              <a:picLocks noChangeAspect="1"/>
            </p:cNvPicPr>
            <p:nvPr/>
          </p:nvPicPr>
          <p:blipFill>
            <a:blip r:embed="rId4"/>
            <a:stretch/>
          </p:blipFill>
          <p:spPr>
            <a:xfrm>
              <a:off x="9115075" y="212552"/>
              <a:ext cx="1482821" cy="604613"/>
            </a:xfrm>
            <a:prstGeom prst="rect">
              <a:avLst/>
            </a:prstGeom>
          </p:spPr>
        </p:pic>
        <p:pic>
          <p:nvPicPr>
            <p:cNvPr id="33" name="Picture 32"/>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2162839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Experimental setup">
            <a:extLst>
              <a:ext uri="{FF2B5EF4-FFF2-40B4-BE49-F238E27FC236}">
                <a16:creationId xmlns:a16="http://schemas.microsoft.com/office/drawing/2014/main" xmlns="" id="{4C4522FD-BC14-4E62-8DC7-E0B7E34ABF36}"/>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Experimental </a:t>
            </a:r>
            <a:r>
              <a:rPr lang="en-US" sz="3600" b="1" dirty="0" smtClean="0">
                <a:solidFill>
                  <a:srgbClr val="12263D"/>
                </a:solidFill>
                <a:latin typeface="Calibri"/>
                <a:ea typeface="Calibri"/>
                <a:cs typeface="Calibri"/>
              </a:rPr>
              <a:t>S</a:t>
            </a:r>
            <a:r>
              <a:rPr sz="3600" b="1" dirty="0" smtClean="0">
                <a:solidFill>
                  <a:srgbClr val="12263D"/>
                </a:solidFill>
                <a:latin typeface="Calibri"/>
                <a:ea typeface="Calibri"/>
                <a:cs typeface="Calibri"/>
              </a:rPr>
              <a:t>etup</a:t>
            </a:r>
            <a:endParaRPr sz="3600" b="1" dirty="0">
              <a:solidFill>
                <a:srgbClr val="12263D"/>
              </a:solidFill>
              <a:latin typeface="Calibri"/>
              <a:ea typeface="Calibri"/>
              <a:cs typeface="Calibri"/>
            </a:endParaRPr>
          </a:p>
        </p:txBody>
      </p:sp>
      <p:sp>
        <p:nvSpPr>
          <p:cNvPr id="7" name="Straight Connector 6">
            <a:extLst>
              <a:ext uri="{FF2B5EF4-FFF2-40B4-BE49-F238E27FC236}">
                <a16:creationId xmlns:a16="http://schemas.microsoft.com/office/drawing/2014/main" xmlns="" id="{67647916-6C43-48E0-82AA-947880EB8D46}"/>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sz="2400"/>
          </a:p>
        </p:txBody>
      </p:sp>
      <p:sp>
        <p:nvSpPr>
          <p:cNvPr id="8" name="Straight Connector 7">
            <a:extLst>
              <a:ext uri="{FF2B5EF4-FFF2-40B4-BE49-F238E27FC236}">
                <a16:creationId xmlns:a16="http://schemas.microsoft.com/office/drawing/2014/main" xmlns="" id="{8EC3A778-E9F6-4FD3-8B2C-85DCDC53AA02}"/>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000"/>
          </a:p>
        </p:txBody>
      </p:sp>
      <p:sp>
        <p:nvSpPr>
          <p:cNvPr id="9" name="[Short paper title]">
            <a:extLst>
              <a:ext uri="{FF2B5EF4-FFF2-40B4-BE49-F238E27FC236}">
                <a16:creationId xmlns:a16="http://schemas.microsoft.com/office/drawing/2014/main" xmlns="" id="{3D8F2DCC-C25A-4B8D-AE8E-EF919CA84DE2}"/>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283E6B27-15A5-46F3-8B10-7C80A8692186}"/>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07">
            <a:extLst>
              <a:ext uri="{FF2B5EF4-FFF2-40B4-BE49-F238E27FC236}">
                <a16:creationId xmlns:a16="http://schemas.microsoft.com/office/drawing/2014/main" xmlns="" id="{67CFE318-73F6-40BF-A9D4-6AD33D152AE2}"/>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06</a:t>
            </a:r>
          </a:p>
        </p:txBody>
      </p:sp>
      <p:sp>
        <p:nvSpPr>
          <p:cNvPr id="12" name="Data / study setting">
            <a:extLst>
              <a:ext uri="{FF2B5EF4-FFF2-40B4-BE49-F238E27FC236}">
                <a16:creationId xmlns:a16="http://schemas.microsoft.com/office/drawing/2014/main" xmlns="" id="{B761308C-DF9C-49F9-BB9E-6A110E82B60A}"/>
              </a:ext>
            </a:extLst>
          </p:cNvPr>
          <p:cNvSpPr>
            <a:spLocks noGrp="1"/>
          </p:cNvSpPr>
          <p:nvPr/>
        </p:nvSpPr>
        <p:spPr>
          <a:xfrm>
            <a:off x="666750" y="2152650"/>
            <a:ext cx="3476625" cy="61912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Data / study setting</a:t>
            </a:r>
          </a:p>
        </p:txBody>
      </p:sp>
      <p:sp>
        <p:nvSpPr>
          <p:cNvPr id="13" name="[Dataset, sample size and split]">
            <a:extLst>
              <a:ext uri="{FF2B5EF4-FFF2-40B4-BE49-F238E27FC236}">
                <a16:creationId xmlns:a16="http://schemas.microsoft.com/office/drawing/2014/main" xmlns="" id="{E3BFCD95-6147-4B93-815A-44C543AD8FD2}"/>
              </a:ext>
            </a:extLst>
          </p:cNvPr>
          <p:cNvSpPr>
            <a:spLocks noGrp="1"/>
          </p:cNvSpPr>
          <p:nvPr/>
        </p:nvSpPr>
        <p:spPr>
          <a:xfrm>
            <a:off x="4476750" y="2152650"/>
            <a:ext cx="6953250" cy="704850"/>
          </a:xfrm>
          <a:prstGeom prst="rect">
            <a:avLst/>
          </a:prstGeom>
          <a:noFill/>
          <a:ln w="0">
            <a:noFill/>
          </a:ln>
        </p:spPr>
        <p:txBody>
          <a:bodyPr wrap="square" lIns="0" tIns="0" rIns="0" bIns="0" anchor="t">
            <a:noAutofit/>
          </a:bodyPr>
          <a:lstStyle/>
          <a:p>
            <a:pPr>
              <a:defRPr sz="1800" b="0">
                <a:solidFill>
                  <a:srgbClr val="12263D"/>
                </a:solidFill>
                <a:latin typeface="Calibri"/>
                <a:ea typeface="Calibri"/>
                <a:cs typeface="Calibri"/>
              </a:defRPr>
            </a:pPr>
            <a:r>
              <a:rPr sz="2400" b="0">
                <a:solidFill>
                  <a:srgbClr val="12263D"/>
                </a:solidFill>
                <a:latin typeface="Calibri"/>
                <a:ea typeface="Calibri"/>
                <a:cs typeface="Calibri"/>
              </a:rPr>
              <a:t>[Dataset, sample size and split]</a:t>
            </a:r>
          </a:p>
        </p:txBody>
      </p:sp>
      <p:sp>
        <p:nvSpPr>
          <p:cNvPr id="14" name="Straight Connector 13">
            <a:extLst>
              <a:ext uri="{FF2B5EF4-FFF2-40B4-BE49-F238E27FC236}">
                <a16:creationId xmlns:a16="http://schemas.microsoft.com/office/drawing/2014/main" xmlns="" id="{5D61A1FD-5907-4284-87A9-31CC6C557445}"/>
              </a:ext>
            </a:extLst>
          </p:cNvPr>
          <p:cNvSpPr>
            <a:spLocks noGrp="1"/>
          </p:cNvSpPr>
          <p:nvPr/>
        </p:nvSpPr>
        <p:spPr>
          <a:xfrm>
            <a:off x="666750" y="2895600"/>
            <a:ext cx="10820400" cy="0"/>
          </a:xfrm>
          <a:prstGeom prst="line">
            <a:avLst/>
          </a:prstGeom>
          <a:noFill/>
          <a:ln w="9525">
            <a:solidFill>
              <a:srgbClr val="D7E1E9"/>
            </a:solidFill>
          </a:ln>
        </p:spPr>
        <p:txBody>
          <a:bodyPr/>
          <a:lstStyle/>
          <a:p>
            <a:endParaRPr lang="en-GB" sz="2400"/>
          </a:p>
        </p:txBody>
      </p:sp>
      <p:sp>
        <p:nvSpPr>
          <p:cNvPr id="15" name="Baselines / comparisons">
            <a:extLst>
              <a:ext uri="{FF2B5EF4-FFF2-40B4-BE49-F238E27FC236}">
                <a16:creationId xmlns:a16="http://schemas.microsoft.com/office/drawing/2014/main" xmlns="" id="{1870270F-AF35-4C90-9A93-250EBF19BDA4}"/>
              </a:ext>
            </a:extLst>
          </p:cNvPr>
          <p:cNvSpPr>
            <a:spLocks noGrp="1"/>
          </p:cNvSpPr>
          <p:nvPr/>
        </p:nvSpPr>
        <p:spPr>
          <a:xfrm>
            <a:off x="666750" y="3057525"/>
            <a:ext cx="3476625" cy="61912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Baselines / comparisons</a:t>
            </a:r>
          </a:p>
        </p:txBody>
      </p:sp>
      <p:sp>
        <p:nvSpPr>
          <p:cNvPr id="16" name="[Methods and fair comparison settings]">
            <a:extLst>
              <a:ext uri="{FF2B5EF4-FFF2-40B4-BE49-F238E27FC236}">
                <a16:creationId xmlns:a16="http://schemas.microsoft.com/office/drawing/2014/main" xmlns="" id="{35D048CF-BCD8-4BFF-9450-EA4AC3DBBE62}"/>
              </a:ext>
            </a:extLst>
          </p:cNvPr>
          <p:cNvSpPr>
            <a:spLocks noGrp="1"/>
          </p:cNvSpPr>
          <p:nvPr/>
        </p:nvSpPr>
        <p:spPr>
          <a:xfrm>
            <a:off x="4476750" y="3057525"/>
            <a:ext cx="6953250" cy="704850"/>
          </a:xfrm>
          <a:prstGeom prst="rect">
            <a:avLst/>
          </a:prstGeom>
          <a:noFill/>
          <a:ln w="0">
            <a:noFill/>
          </a:ln>
        </p:spPr>
        <p:txBody>
          <a:bodyPr wrap="square" lIns="0" tIns="0" rIns="0" bIns="0" anchor="t">
            <a:noAutofit/>
          </a:bodyPr>
          <a:lstStyle/>
          <a:p>
            <a:pPr>
              <a:defRPr sz="1800" b="0">
                <a:solidFill>
                  <a:srgbClr val="12263D"/>
                </a:solidFill>
                <a:latin typeface="Calibri"/>
                <a:ea typeface="Calibri"/>
                <a:cs typeface="Calibri"/>
              </a:defRPr>
            </a:pPr>
            <a:r>
              <a:rPr sz="2400" b="0">
                <a:solidFill>
                  <a:srgbClr val="12263D"/>
                </a:solidFill>
                <a:latin typeface="Calibri"/>
                <a:ea typeface="Calibri"/>
                <a:cs typeface="Calibri"/>
              </a:rPr>
              <a:t>[Methods and fair comparison settings]</a:t>
            </a:r>
          </a:p>
        </p:txBody>
      </p:sp>
      <p:sp>
        <p:nvSpPr>
          <p:cNvPr id="17" name="Straight Connector 16">
            <a:extLst>
              <a:ext uri="{FF2B5EF4-FFF2-40B4-BE49-F238E27FC236}">
                <a16:creationId xmlns:a16="http://schemas.microsoft.com/office/drawing/2014/main" xmlns="" id="{E4AEC791-3789-4E4D-963F-6C61A46959A1}"/>
              </a:ext>
            </a:extLst>
          </p:cNvPr>
          <p:cNvSpPr>
            <a:spLocks noGrp="1"/>
          </p:cNvSpPr>
          <p:nvPr/>
        </p:nvSpPr>
        <p:spPr>
          <a:xfrm>
            <a:off x="666750" y="3800475"/>
            <a:ext cx="10820400" cy="0"/>
          </a:xfrm>
          <a:prstGeom prst="line">
            <a:avLst/>
          </a:prstGeom>
          <a:noFill/>
          <a:ln w="9525">
            <a:solidFill>
              <a:srgbClr val="D7E1E9"/>
            </a:solidFill>
          </a:ln>
        </p:spPr>
        <p:txBody>
          <a:bodyPr/>
          <a:lstStyle/>
          <a:p>
            <a:endParaRPr lang="en-GB" sz="2400"/>
          </a:p>
        </p:txBody>
      </p:sp>
      <p:sp>
        <p:nvSpPr>
          <p:cNvPr id="18" name="Evaluation metrics">
            <a:extLst>
              <a:ext uri="{FF2B5EF4-FFF2-40B4-BE49-F238E27FC236}">
                <a16:creationId xmlns:a16="http://schemas.microsoft.com/office/drawing/2014/main" xmlns="" id="{CEAFF3CC-53FC-4852-A42E-B8968A87C3EC}"/>
              </a:ext>
            </a:extLst>
          </p:cNvPr>
          <p:cNvSpPr>
            <a:spLocks noGrp="1"/>
          </p:cNvSpPr>
          <p:nvPr/>
        </p:nvSpPr>
        <p:spPr>
          <a:xfrm>
            <a:off x="666750" y="3962400"/>
            <a:ext cx="3476625" cy="61912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Evaluation metrics</a:t>
            </a:r>
          </a:p>
        </p:txBody>
      </p:sp>
      <p:sp>
        <p:nvSpPr>
          <p:cNvPr id="19" name="[Metric definitions and units]">
            <a:extLst>
              <a:ext uri="{FF2B5EF4-FFF2-40B4-BE49-F238E27FC236}">
                <a16:creationId xmlns:a16="http://schemas.microsoft.com/office/drawing/2014/main" xmlns="" id="{0C74C494-5D7E-4983-AF8E-F44F5B1FDD16}"/>
              </a:ext>
            </a:extLst>
          </p:cNvPr>
          <p:cNvSpPr>
            <a:spLocks noGrp="1"/>
          </p:cNvSpPr>
          <p:nvPr/>
        </p:nvSpPr>
        <p:spPr>
          <a:xfrm>
            <a:off x="4476750" y="3962400"/>
            <a:ext cx="6953250" cy="704850"/>
          </a:xfrm>
          <a:prstGeom prst="rect">
            <a:avLst/>
          </a:prstGeom>
          <a:noFill/>
          <a:ln w="0">
            <a:noFill/>
          </a:ln>
        </p:spPr>
        <p:txBody>
          <a:bodyPr wrap="square" lIns="0" tIns="0" rIns="0" bIns="0" anchor="t">
            <a:noAutofit/>
          </a:bodyPr>
          <a:lstStyle/>
          <a:p>
            <a:pPr>
              <a:defRPr sz="1800" b="0">
                <a:solidFill>
                  <a:srgbClr val="12263D"/>
                </a:solidFill>
                <a:latin typeface="Calibri"/>
                <a:ea typeface="Calibri"/>
                <a:cs typeface="Calibri"/>
              </a:defRPr>
            </a:pPr>
            <a:r>
              <a:rPr sz="2400" b="0">
                <a:solidFill>
                  <a:srgbClr val="12263D"/>
                </a:solidFill>
                <a:latin typeface="Calibri"/>
                <a:ea typeface="Calibri"/>
                <a:cs typeface="Calibri"/>
              </a:rPr>
              <a:t>[Metric definitions and units]</a:t>
            </a:r>
          </a:p>
        </p:txBody>
      </p:sp>
      <p:sp>
        <p:nvSpPr>
          <p:cNvPr id="20" name="Straight Connector 19">
            <a:extLst>
              <a:ext uri="{FF2B5EF4-FFF2-40B4-BE49-F238E27FC236}">
                <a16:creationId xmlns:a16="http://schemas.microsoft.com/office/drawing/2014/main" xmlns="" id="{AFC9C8A3-9747-46B1-9E4B-1B9316126DD0}"/>
              </a:ext>
            </a:extLst>
          </p:cNvPr>
          <p:cNvSpPr>
            <a:spLocks noGrp="1"/>
          </p:cNvSpPr>
          <p:nvPr/>
        </p:nvSpPr>
        <p:spPr>
          <a:xfrm>
            <a:off x="666750" y="4705350"/>
            <a:ext cx="10820400" cy="0"/>
          </a:xfrm>
          <a:prstGeom prst="line">
            <a:avLst/>
          </a:prstGeom>
          <a:noFill/>
          <a:ln w="9525">
            <a:solidFill>
              <a:srgbClr val="D7E1E9"/>
            </a:solidFill>
          </a:ln>
        </p:spPr>
        <p:txBody>
          <a:bodyPr/>
          <a:lstStyle/>
          <a:p>
            <a:endParaRPr lang="en-GB" sz="2400"/>
          </a:p>
        </p:txBody>
      </p:sp>
      <p:sp>
        <p:nvSpPr>
          <p:cNvPr id="21" name="Implementation / protocol">
            <a:extLst>
              <a:ext uri="{FF2B5EF4-FFF2-40B4-BE49-F238E27FC236}">
                <a16:creationId xmlns:a16="http://schemas.microsoft.com/office/drawing/2014/main" xmlns="" id="{EC173211-A1A8-40A4-BE28-7080284B0476}"/>
              </a:ext>
            </a:extLst>
          </p:cNvPr>
          <p:cNvSpPr>
            <a:spLocks noGrp="1"/>
          </p:cNvSpPr>
          <p:nvPr/>
        </p:nvSpPr>
        <p:spPr>
          <a:xfrm>
            <a:off x="666750" y="4867275"/>
            <a:ext cx="3476625" cy="619125"/>
          </a:xfrm>
          <a:prstGeom prst="rect">
            <a:avLst/>
          </a:prstGeom>
          <a:noFill/>
          <a:ln w="0">
            <a:noFill/>
          </a:ln>
        </p:spPr>
        <p:txBody>
          <a:bodyPr wrap="square" lIns="0" tIns="0" rIns="0" bIns="0" anchor="t">
            <a:noAutofit/>
          </a:bodyPr>
          <a:lstStyle/>
          <a:p>
            <a:pPr>
              <a:defRPr sz="1800" b="1">
                <a:solidFill>
                  <a:srgbClr val="0067A6"/>
                </a:solidFill>
                <a:latin typeface="Calibri"/>
                <a:ea typeface="Calibri"/>
                <a:cs typeface="Calibri"/>
              </a:defRPr>
            </a:pPr>
            <a:r>
              <a:rPr sz="2400" b="1">
                <a:solidFill>
                  <a:srgbClr val="0067A6"/>
                </a:solidFill>
                <a:latin typeface="Calibri"/>
                <a:ea typeface="Calibri"/>
                <a:cs typeface="Calibri"/>
              </a:rPr>
              <a:t>Implementation / protocol</a:t>
            </a:r>
          </a:p>
        </p:txBody>
      </p:sp>
      <p:sp>
        <p:nvSpPr>
          <p:cNvPr id="22" name="[Hardware, seeds or study procedure]">
            <a:extLst>
              <a:ext uri="{FF2B5EF4-FFF2-40B4-BE49-F238E27FC236}">
                <a16:creationId xmlns:a16="http://schemas.microsoft.com/office/drawing/2014/main" xmlns="" id="{89823C04-B5AA-4A1B-AC4F-4CAAE38F54AA}"/>
              </a:ext>
            </a:extLst>
          </p:cNvPr>
          <p:cNvSpPr>
            <a:spLocks noGrp="1"/>
          </p:cNvSpPr>
          <p:nvPr/>
        </p:nvSpPr>
        <p:spPr>
          <a:xfrm>
            <a:off x="4476750" y="4867275"/>
            <a:ext cx="6953250" cy="704850"/>
          </a:xfrm>
          <a:prstGeom prst="rect">
            <a:avLst/>
          </a:prstGeom>
          <a:noFill/>
          <a:ln w="0">
            <a:noFill/>
          </a:ln>
        </p:spPr>
        <p:txBody>
          <a:bodyPr wrap="square" lIns="0" tIns="0" rIns="0" bIns="0" anchor="t">
            <a:noAutofit/>
          </a:bodyPr>
          <a:lstStyle/>
          <a:p>
            <a:pPr>
              <a:defRPr sz="1800" b="0">
                <a:solidFill>
                  <a:srgbClr val="12263D"/>
                </a:solidFill>
                <a:latin typeface="Calibri"/>
                <a:ea typeface="Calibri"/>
                <a:cs typeface="Calibri"/>
              </a:defRPr>
            </a:pPr>
            <a:r>
              <a:rPr sz="2400" b="0">
                <a:solidFill>
                  <a:srgbClr val="12263D"/>
                </a:solidFill>
                <a:latin typeface="Calibri"/>
                <a:ea typeface="Calibri"/>
                <a:cs typeface="Calibri"/>
              </a:rPr>
              <a:t>[Hardware, seeds or study procedure]</a:t>
            </a:r>
          </a:p>
        </p:txBody>
      </p:sp>
      <p:pic>
        <p:nvPicPr>
          <p:cNvPr id="24" name="Picture 23"/>
          <p:cNvPicPr>
            <a:picLocks noChangeAspect="1"/>
          </p:cNvPicPr>
          <p:nvPr/>
        </p:nvPicPr>
        <p:blipFill>
          <a:blip r:embed="rId3"/>
          <a:stretch/>
        </p:blipFill>
        <p:spPr>
          <a:xfrm>
            <a:off x="533399" y="164504"/>
            <a:ext cx="790575" cy="709481"/>
          </a:xfrm>
          <a:prstGeom prst="rect">
            <a:avLst/>
          </a:prstGeom>
        </p:spPr>
      </p:pic>
      <p:grpSp>
        <p:nvGrpSpPr>
          <p:cNvPr id="25" name="Group 24"/>
          <p:cNvGrpSpPr/>
          <p:nvPr/>
        </p:nvGrpSpPr>
        <p:grpSpPr>
          <a:xfrm>
            <a:off x="9508267" y="143549"/>
            <a:ext cx="2259931" cy="649236"/>
            <a:chOff x="9115075" y="191597"/>
            <a:chExt cx="2259931" cy="649236"/>
          </a:xfrm>
        </p:grpSpPr>
        <p:pic>
          <p:nvPicPr>
            <p:cNvPr id="28" name="Picture 27"/>
            <p:cNvPicPr>
              <a:picLocks noChangeAspect="1"/>
            </p:cNvPicPr>
            <p:nvPr/>
          </p:nvPicPr>
          <p:blipFill>
            <a:blip r:embed="rId4"/>
            <a:stretch/>
          </p:blipFill>
          <p:spPr>
            <a:xfrm>
              <a:off x="9115075" y="212552"/>
              <a:ext cx="1482821" cy="604613"/>
            </a:xfrm>
            <a:prstGeom prst="rect">
              <a:avLst/>
            </a:prstGeom>
          </p:spPr>
        </p:pic>
        <p:pic>
          <p:nvPicPr>
            <p:cNvPr id="29" name="Picture 28"/>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626074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sults and discussion">
            <a:extLst>
              <a:ext uri="{FF2B5EF4-FFF2-40B4-BE49-F238E27FC236}">
                <a16:creationId xmlns:a16="http://schemas.microsoft.com/office/drawing/2014/main" xmlns="" id="{CF3C6489-8B24-4858-9567-DFF21F75D075}"/>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Results and </a:t>
            </a:r>
            <a:r>
              <a:rPr lang="en-US" sz="3600" b="1" dirty="0" smtClean="0">
                <a:solidFill>
                  <a:srgbClr val="12263D"/>
                </a:solidFill>
                <a:latin typeface="Calibri"/>
                <a:ea typeface="Calibri"/>
                <a:cs typeface="Calibri"/>
              </a:rPr>
              <a:t>D</a:t>
            </a:r>
            <a:r>
              <a:rPr sz="3600" b="1" dirty="0" smtClean="0">
                <a:solidFill>
                  <a:srgbClr val="12263D"/>
                </a:solidFill>
                <a:latin typeface="Calibri"/>
                <a:ea typeface="Calibri"/>
                <a:cs typeface="Calibri"/>
              </a:rPr>
              <a:t>iscussion</a:t>
            </a:r>
            <a:endParaRPr sz="3600" b="1" dirty="0">
              <a:solidFill>
                <a:srgbClr val="12263D"/>
              </a:solidFill>
              <a:latin typeface="Calibri"/>
              <a:ea typeface="Calibri"/>
              <a:cs typeface="Calibri"/>
            </a:endParaRPr>
          </a:p>
        </p:txBody>
      </p:sp>
      <p:sp>
        <p:nvSpPr>
          <p:cNvPr id="7" name="Straight Connector 6">
            <a:extLst>
              <a:ext uri="{FF2B5EF4-FFF2-40B4-BE49-F238E27FC236}">
                <a16:creationId xmlns:a16="http://schemas.microsoft.com/office/drawing/2014/main" xmlns="" id="{D3946742-9F7A-4DC6-B9F2-F6827ECDF620}"/>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sz="2400"/>
          </a:p>
        </p:txBody>
      </p:sp>
      <p:sp>
        <p:nvSpPr>
          <p:cNvPr id="8" name="Straight Connector 7">
            <a:extLst>
              <a:ext uri="{FF2B5EF4-FFF2-40B4-BE49-F238E27FC236}">
                <a16:creationId xmlns:a16="http://schemas.microsoft.com/office/drawing/2014/main" xmlns="" id="{E22B758E-FAC3-4A35-8DFA-B036F7E2A601}"/>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400"/>
          </a:p>
        </p:txBody>
      </p:sp>
      <p:sp>
        <p:nvSpPr>
          <p:cNvPr id="9" name="[Short paper title]">
            <a:extLst>
              <a:ext uri="{FF2B5EF4-FFF2-40B4-BE49-F238E27FC236}">
                <a16:creationId xmlns:a16="http://schemas.microsoft.com/office/drawing/2014/main" xmlns="" id="{BBC4145A-F4CD-4516-B1D3-65C427500D16}"/>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B70016D5-076D-467F-B58E-9D740BB96A1F}"/>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08">
            <a:extLst>
              <a:ext uri="{FF2B5EF4-FFF2-40B4-BE49-F238E27FC236}">
                <a16:creationId xmlns:a16="http://schemas.microsoft.com/office/drawing/2014/main" xmlns="" id="{EE95AF9A-54C3-421D-B2EC-B9BB22699105}"/>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07</a:t>
            </a:r>
          </a:p>
        </p:txBody>
      </p:sp>
      <p:sp>
        <p:nvSpPr>
          <p:cNvPr id="12" name="Replace with research figure">
            <a:extLst>
              <a:ext uri="{FF2B5EF4-FFF2-40B4-BE49-F238E27FC236}">
                <a16:creationId xmlns:a16="http://schemas.microsoft.com/office/drawing/2014/main" xmlns="" id="{E323153A-18E8-42AB-90DE-A0D94646B9A6}"/>
              </a:ext>
            </a:extLst>
          </p:cNvPr>
          <p:cNvSpPr>
            <a:spLocks noGrp="1"/>
          </p:cNvSpPr>
          <p:nvPr/>
        </p:nvSpPr>
        <p:spPr>
          <a:xfrm>
            <a:off x="666750" y="2124075"/>
            <a:ext cx="7524750" cy="3238500"/>
          </a:xfrm>
          <a:prstGeom prst="rect">
            <a:avLst/>
          </a:prstGeom>
          <a:solidFill>
            <a:srgbClr val="FFFFFF"/>
          </a:solidFill>
          <a:ln w="9525">
            <a:solidFill>
              <a:srgbClr val="D7E1E9"/>
            </a:solidFill>
            <a:prstDash val="dash"/>
          </a:ln>
        </p:spPr>
        <p:txBody>
          <a:bodyPr/>
          <a:lstStyle/>
          <a:p>
            <a:endParaRPr lang="en-GB" sz="2400"/>
          </a:p>
        </p:txBody>
      </p:sp>
      <p:sp>
        <p:nvSpPr>
          <p:cNvPr id="13" name="[Insert your main results chart or figure]">
            <a:extLst>
              <a:ext uri="{FF2B5EF4-FFF2-40B4-BE49-F238E27FC236}">
                <a16:creationId xmlns:a16="http://schemas.microsoft.com/office/drawing/2014/main" xmlns="" id="{027A1C2E-1CEC-49D0-9AB3-F86C2B16AD3D}"/>
              </a:ext>
            </a:extLst>
          </p:cNvPr>
          <p:cNvSpPr>
            <a:spLocks noGrp="1"/>
          </p:cNvSpPr>
          <p:nvPr/>
        </p:nvSpPr>
        <p:spPr>
          <a:xfrm>
            <a:off x="904875" y="3362325"/>
            <a:ext cx="7048500" cy="762000"/>
          </a:xfrm>
          <a:prstGeom prst="rect">
            <a:avLst/>
          </a:prstGeom>
          <a:noFill/>
          <a:ln w="0">
            <a:noFill/>
          </a:ln>
        </p:spPr>
        <p:txBody>
          <a:bodyPr wrap="square" lIns="0" tIns="0" rIns="0" bIns="0" anchor="t">
            <a:noAutofit/>
          </a:bodyPr>
          <a:lstStyle/>
          <a:p>
            <a:pPr>
              <a:defRPr sz="1750" b="0">
                <a:solidFill>
                  <a:srgbClr val="627185"/>
                </a:solidFill>
                <a:latin typeface="Calibri"/>
                <a:ea typeface="Calibri"/>
                <a:cs typeface="Calibri"/>
              </a:defRPr>
            </a:pPr>
            <a:r>
              <a:rPr sz="2400" b="0">
                <a:solidFill>
                  <a:srgbClr val="627185"/>
                </a:solidFill>
                <a:latin typeface="Calibri"/>
                <a:ea typeface="Calibri"/>
                <a:cs typeface="Calibri"/>
              </a:rPr>
              <a:t>[Insert your main results chart or figure]</a:t>
            </a:r>
          </a:p>
        </p:txBody>
      </p:sp>
      <p:sp>
        <p:nvSpPr>
          <p:cNvPr id="14" name="Main finding">
            <a:extLst>
              <a:ext uri="{FF2B5EF4-FFF2-40B4-BE49-F238E27FC236}">
                <a16:creationId xmlns:a16="http://schemas.microsoft.com/office/drawing/2014/main" xmlns="" id="{1C2ED54F-162D-4E9B-9933-F350C957EB0F}"/>
              </a:ext>
            </a:extLst>
          </p:cNvPr>
          <p:cNvSpPr>
            <a:spLocks noGrp="1"/>
          </p:cNvSpPr>
          <p:nvPr/>
        </p:nvSpPr>
        <p:spPr>
          <a:xfrm>
            <a:off x="8667750" y="2143125"/>
            <a:ext cx="2809875" cy="409575"/>
          </a:xfrm>
          <a:prstGeom prst="rect">
            <a:avLst/>
          </a:prstGeom>
          <a:noFill/>
          <a:ln w="0">
            <a:noFill/>
          </a:ln>
        </p:spPr>
        <p:txBody>
          <a:bodyPr wrap="square" lIns="0" tIns="0" rIns="0" bIns="0" anchor="t">
            <a:noAutofit/>
          </a:bodyPr>
          <a:lstStyle/>
          <a:p>
            <a:pPr>
              <a:defRPr sz="1750" b="1">
                <a:solidFill>
                  <a:srgbClr val="0067A6"/>
                </a:solidFill>
                <a:latin typeface="Calibri"/>
                <a:ea typeface="Calibri"/>
                <a:cs typeface="Calibri"/>
              </a:defRPr>
            </a:pPr>
            <a:r>
              <a:rPr sz="2400" b="1">
                <a:solidFill>
                  <a:srgbClr val="0067A6"/>
                </a:solidFill>
                <a:latin typeface="Calibri"/>
                <a:ea typeface="Calibri"/>
                <a:cs typeface="Calibri"/>
              </a:rPr>
              <a:t>Main finding</a:t>
            </a:r>
          </a:p>
        </p:txBody>
      </p:sp>
      <p:sp>
        <p:nvSpPr>
          <p:cNvPr id="15" name="[State the result]&#10;&#10;[Explain what it means]">
            <a:extLst>
              <a:ext uri="{FF2B5EF4-FFF2-40B4-BE49-F238E27FC236}">
                <a16:creationId xmlns:a16="http://schemas.microsoft.com/office/drawing/2014/main" xmlns="" id="{3D1F8ADC-5BC0-41B3-AAB2-89296A8C39DF}"/>
              </a:ext>
            </a:extLst>
          </p:cNvPr>
          <p:cNvSpPr>
            <a:spLocks noGrp="1"/>
          </p:cNvSpPr>
          <p:nvPr/>
        </p:nvSpPr>
        <p:spPr>
          <a:xfrm>
            <a:off x="8667750" y="2743200"/>
            <a:ext cx="2809875" cy="2524125"/>
          </a:xfrm>
          <a:prstGeom prst="rect">
            <a:avLst/>
          </a:prstGeom>
          <a:noFill/>
          <a:ln w="0">
            <a:noFill/>
          </a:ln>
        </p:spPr>
        <p:txBody>
          <a:bodyPr wrap="square" lIns="0" tIns="0" rIns="0" bIns="0" anchor="t">
            <a:noAutofit/>
          </a:bodyPr>
          <a:lstStyle/>
          <a:p>
            <a:pPr>
              <a:defRPr sz="1800" b="0">
                <a:solidFill>
                  <a:srgbClr val="12263D"/>
                </a:solidFill>
                <a:latin typeface="Calibri"/>
                <a:ea typeface="Calibri"/>
                <a:cs typeface="Calibri"/>
              </a:defRPr>
            </a:pPr>
            <a:r>
              <a:rPr sz="2400" b="0">
                <a:solidFill>
                  <a:srgbClr val="12263D"/>
                </a:solidFill>
                <a:latin typeface="Calibri"/>
                <a:ea typeface="Calibri"/>
                <a:cs typeface="Calibri"/>
              </a:rPr>
              <a:t>[State the result]</a:t>
            </a:r>
          </a:p>
          <a:p>
            <a:endParaRPr sz="2400" b="0">
              <a:solidFill>
                <a:srgbClr val="12263D"/>
              </a:solidFill>
              <a:latin typeface="Calibri"/>
              <a:ea typeface="Calibri"/>
              <a:cs typeface="Calibri"/>
            </a:endParaRPr>
          </a:p>
          <a:p>
            <a:pPr>
              <a:defRPr sz="1800" b="0">
                <a:solidFill>
                  <a:srgbClr val="12263D"/>
                </a:solidFill>
                <a:latin typeface="Calibri"/>
                <a:ea typeface="Calibri"/>
                <a:cs typeface="Calibri"/>
              </a:defRPr>
            </a:pPr>
            <a:r>
              <a:rPr sz="2400" b="0">
                <a:solidFill>
                  <a:srgbClr val="12263D"/>
                </a:solidFill>
                <a:latin typeface="Calibri"/>
                <a:ea typeface="Calibri"/>
                <a:cs typeface="Calibri"/>
              </a:rPr>
              <a:t>[Explain what it means]</a:t>
            </a:r>
          </a:p>
        </p:txBody>
      </p:sp>
      <p:sp>
        <p:nvSpPr>
          <p:cNvPr id="16" name="[Figure caption, metric definitions and units]">
            <a:extLst>
              <a:ext uri="{FF2B5EF4-FFF2-40B4-BE49-F238E27FC236}">
                <a16:creationId xmlns:a16="http://schemas.microsoft.com/office/drawing/2014/main" xmlns="" id="{7C7D47A8-2A68-4F13-B4DA-D57A14234682}"/>
              </a:ext>
            </a:extLst>
          </p:cNvPr>
          <p:cNvSpPr>
            <a:spLocks noGrp="1"/>
          </p:cNvSpPr>
          <p:nvPr/>
        </p:nvSpPr>
        <p:spPr>
          <a:xfrm>
            <a:off x="666750" y="5610225"/>
            <a:ext cx="10820400" cy="409575"/>
          </a:xfrm>
          <a:prstGeom prst="rect">
            <a:avLst/>
          </a:prstGeom>
          <a:noFill/>
          <a:ln w="0">
            <a:noFill/>
          </a:ln>
        </p:spPr>
        <p:txBody>
          <a:bodyPr wrap="square" lIns="0" tIns="0" rIns="0" bIns="0" anchor="t">
            <a:noAutofit/>
          </a:bodyPr>
          <a:lstStyle/>
          <a:p>
            <a:pPr>
              <a:defRPr sz="1550" b="0">
                <a:solidFill>
                  <a:srgbClr val="627185"/>
                </a:solidFill>
                <a:latin typeface="Calibri"/>
                <a:ea typeface="Calibri"/>
                <a:cs typeface="Calibri"/>
              </a:defRPr>
            </a:pPr>
            <a:r>
              <a:rPr sz="2400" b="0">
                <a:solidFill>
                  <a:srgbClr val="627185"/>
                </a:solidFill>
                <a:latin typeface="Calibri"/>
                <a:ea typeface="Calibri"/>
                <a:cs typeface="Calibri"/>
              </a:rPr>
              <a:t>[Figure caption, metric definitions and units]</a:t>
            </a:r>
          </a:p>
        </p:txBody>
      </p:sp>
      <p:pic>
        <p:nvPicPr>
          <p:cNvPr id="18" name="Picture 17"/>
          <p:cNvPicPr>
            <a:picLocks noChangeAspect="1"/>
          </p:cNvPicPr>
          <p:nvPr/>
        </p:nvPicPr>
        <p:blipFill>
          <a:blip r:embed="rId3"/>
          <a:stretch/>
        </p:blipFill>
        <p:spPr>
          <a:xfrm>
            <a:off x="533399" y="164504"/>
            <a:ext cx="790575" cy="709481"/>
          </a:xfrm>
          <a:prstGeom prst="rect">
            <a:avLst/>
          </a:prstGeom>
        </p:spPr>
      </p:pic>
      <p:grpSp>
        <p:nvGrpSpPr>
          <p:cNvPr id="19" name="Group 18"/>
          <p:cNvGrpSpPr/>
          <p:nvPr/>
        </p:nvGrpSpPr>
        <p:grpSpPr>
          <a:xfrm>
            <a:off x="9508267" y="143549"/>
            <a:ext cx="2259931" cy="649236"/>
            <a:chOff x="9115075" y="191597"/>
            <a:chExt cx="2259931" cy="649236"/>
          </a:xfrm>
        </p:grpSpPr>
        <p:pic>
          <p:nvPicPr>
            <p:cNvPr id="22" name="Picture 21"/>
            <p:cNvPicPr>
              <a:picLocks noChangeAspect="1"/>
            </p:cNvPicPr>
            <p:nvPr/>
          </p:nvPicPr>
          <p:blipFill>
            <a:blip r:embed="rId4"/>
            <a:stretch/>
          </p:blipFill>
          <p:spPr>
            <a:xfrm>
              <a:off x="9115075" y="212552"/>
              <a:ext cx="1482821" cy="604613"/>
            </a:xfrm>
            <a:prstGeom prst="rect">
              <a:avLst/>
            </a:prstGeom>
          </p:spPr>
        </p:pic>
        <p:pic>
          <p:nvPicPr>
            <p:cNvPr id="23" name="Picture 22"/>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305531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Quantitative comparison">
            <a:extLst>
              <a:ext uri="{FF2B5EF4-FFF2-40B4-BE49-F238E27FC236}">
                <a16:creationId xmlns:a16="http://schemas.microsoft.com/office/drawing/2014/main" xmlns="" id="{7EC6AECF-D721-4012-8CA6-E273CE77D30C}"/>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Quantitative </a:t>
            </a:r>
            <a:r>
              <a:rPr lang="en-US" sz="3600" b="1" dirty="0" smtClean="0">
                <a:solidFill>
                  <a:srgbClr val="12263D"/>
                </a:solidFill>
                <a:latin typeface="Calibri"/>
                <a:ea typeface="Calibri"/>
                <a:cs typeface="Calibri"/>
              </a:rPr>
              <a:t>C</a:t>
            </a:r>
            <a:r>
              <a:rPr sz="3600" b="1" dirty="0" smtClean="0">
                <a:solidFill>
                  <a:srgbClr val="12263D"/>
                </a:solidFill>
                <a:latin typeface="Calibri"/>
                <a:ea typeface="Calibri"/>
                <a:cs typeface="Calibri"/>
              </a:rPr>
              <a:t>omparison</a:t>
            </a:r>
            <a:endParaRPr sz="3600" b="1" dirty="0">
              <a:solidFill>
                <a:srgbClr val="12263D"/>
              </a:solidFill>
              <a:latin typeface="Calibri"/>
              <a:ea typeface="Calibri"/>
              <a:cs typeface="Calibri"/>
            </a:endParaRPr>
          </a:p>
        </p:txBody>
      </p:sp>
      <p:sp>
        <p:nvSpPr>
          <p:cNvPr id="7" name="Straight Connector 6">
            <a:extLst>
              <a:ext uri="{FF2B5EF4-FFF2-40B4-BE49-F238E27FC236}">
                <a16:creationId xmlns:a16="http://schemas.microsoft.com/office/drawing/2014/main" xmlns="" id="{4DB851D2-8538-4741-A702-786141D94188}"/>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sz="2400"/>
          </a:p>
        </p:txBody>
      </p:sp>
      <p:sp>
        <p:nvSpPr>
          <p:cNvPr id="8" name="Straight Connector 7">
            <a:extLst>
              <a:ext uri="{FF2B5EF4-FFF2-40B4-BE49-F238E27FC236}">
                <a16:creationId xmlns:a16="http://schemas.microsoft.com/office/drawing/2014/main" xmlns="" id="{92C7A7BA-39E4-49C0-911F-5B98D5B2FDC9}"/>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000"/>
          </a:p>
        </p:txBody>
      </p:sp>
      <p:sp>
        <p:nvSpPr>
          <p:cNvPr id="9" name="[Short paper title]">
            <a:extLst>
              <a:ext uri="{FF2B5EF4-FFF2-40B4-BE49-F238E27FC236}">
                <a16:creationId xmlns:a16="http://schemas.microsoft.com/office/drawing/2014/main" xmlns="" id="{4C59B0D8-2041-4F90-B71E-381948461D86}"/>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E45360E0-D030-4009-81D1-0729955E6E75}"/>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09">
            <a:extLst>
              <a:ext uri="{FF2B5EF4-FFF2-40B4-BE49-F238E27FC236}">
                <a16:creationId xmlns:a16="http://schemas.microsoft.com/office/drawing/2014/main" xmlns="" id="{A00F2F52-D8A4-42BA-B1D2-E8279C6CD605}"/>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08</a:t>
            </a:r>
          </a:p>
        </p:txBody>
      </p:sp>
      <p:graphicFrame>
        <p:nvGraphicFramePr>
          <p:cNvPr id="25" name="Table 24"/>
          <p:cNvGraphicFramePr/>
          <p:nvPr>
            <p:extLst>
              <p:ext uri="{D42A27DB-BD31-4B8C-83A1-F6EECF244321}">
                <p14:modId xmlns:p14="http://schemas.microsoft.com/office/powerpoint/2010/main" val="1570305192"/>
              </p:ext>
            </p:extLst>
          </p:nvPr>
        </p:nvGraphicFramePr>
        <p:xfrm>
          <a:off x="666750" y="2171700"/>
          <a:ext cx="10820400" cy="2762252"/>
        </p:xfrm>
        <a:graphic>
          <a:graphicData uri="http://schemas.openxmlformats.org/drawingml/2006/table">
            <a:tbl>
              <a:tblPr/>
              <a:tblGrid>
                <a:gridCol w="3905250">
                  <a:extLst>
                    <a:ext uri="{9D8B030D-6E8A-4147-A177-3AD203B41FA5}">
                      <a16:colId xmlns:a16="http://schemas.microsoft.com/office/drawing/2014/main" xmlns="" val="20000"/>
                    </a:ext>
                  </a:extLst>
                </a:gridCol>
                <a:gridCol w="2305050">
                  <a:extLst>
                    <a:ext uri="{9D8B030D-6E8A-4147-A177-3AD203B41FA5}">
                      <a16:colId xmlns:a16="http://schemas.microsoft.com/office/drawing/2014/main" xmlns="" val="20001"/>
                    </a:ext>
                  </a:extLst>
                </a:gridCol>
                <a:gridCol w="2305050">
                  <a:extLst>
                    <a:ext uri="{9D8B030D-6E8A-4147-A177-3AD203B41FA5}">
                      <a16:colId xmlns:a16="http://schemas.microsoft.com/office/drawing/2014/main" xmlns="" val="20002"/>
                    </a:ext>
                  </a:extLst>
                </a:gridCol>
                <a:gridCol w="2305050">
                  <a:extLst>
                    <a:ext uri="{9D8B030D-6E8A-4147-A177-3AD203B41FA5}">
                      <a16:colId xmlns:a16="http://schemas.microsoft.com/office/drawing/2014/main" xmlns="" val="20003"/>
                    </a:ext>
                  </a:extLst>
                </a:gridCol>
              </a:tblGrid>
              <a:tr h="690563">
                <a:tc>
                  <a:txBody>
                    <a:bodyPr/>
                    <a:lstStyle/>
                    <a:p>
                      <a:r>
                        <a:rPr sz="2400" b="1" dirty="0">
                          <a:solidFill>
                            <a:srgbClr val="FFFFFF"/>
                          </a:solidFill>
                          <a:latin typeface="Calibri"/>
                          <a:ea typeface="Calibri"/>
                          <a:cs typeface="Calibri"/>
                        </a:rPr>
                        <a:t>Method</a:t>
                      </a:r>
                    </a:p>
                  </a:txBody>
                  <a:tcPr anchor="ctr">
                    <a:solidFill>
                      <a:srgbClr val="0067A6"/>
                    </a:solidFill>
                  </a:tcPr>
                </a:tc>
                <a:tc>
                  <a:txBody>
                    <a:bodyPr/>
                    <a:lstStyle/>
                    <a:p>
                      <a:r>
                        <a:rPr sz="2400" b="1" dirty="0">
                          <a:solidFill>
                            <a:srgbClr val="FFFFFF"/>
                          </a:solidFill>
                          <a:latin typeface="Calibri"/>
                          <a:ea typeface="Calibri"/>
                          <a:cs typeface="Calibri"/>
                        </a:rPr>
                        <a:t>[Metric 1]</a:t>
                      </a:r>
                    </a:p>
                  </a:txBody>
                  <a:tcPr anchor="ctr">
                    <a:solidFill>
                      <a:srgbClr val="0067A6"/>
                    </a:solidFill>
                  </a:tcPr>
                </a:tc>
                <a:tc>
                  <a:txBody>
                    <a:bodyPr/>
                    <a:lstStyle/>
                    <a:p>
                      <a:r>
                        <a:rPr sz="2400" b="1">
                          <a:solidFill>
                            <a:srgbClr val="FFFFFF"/>
                          </a:solidFill>
                          <a:latin typeface="Calibri"/>
                          <a:ea typeface="Calibri"/>
                          <a:cs typeface="Calibri"/>
                        </a:rPr>
                        <a:t>[Metric 2]</a:t>
                      </a:r>
                    </a:p>
                  </a:txBody>
                  <a:tcPr anchor="ctr">
                    <a:solidFill>
                      <a:srgbClr val="0067A6"/>
                    </a:solidFill>
                  </a:tcPr>
                </a:tc>
                <a:tc>
                  <a:txBody>
                    <a:bodyPr/>
                    <a:lstStyle/>
                    <a:p>
                      <a:r>
                        <a:rPr sz="2400" b="1">
                          <a:solidFill>
                            <a:srgbClr val="FFFFFF"/>
                          </a:solidFill>
                          <a:latin typeface="Calibri"/>
                          <a:ea typeface="Calibri"/>
                          <a:cs typeface="Calibri"/>
                        </a:rPr>
                        <a:t>[Metric 3]</a:t>
                      </a:r>
                    </a:p>
                  </a:txBody>
                  <a:tcPr anchor="ctr">
                    <a:solidFill>
                      <a:srgbClr val="0067A6"/>
                    </a:solidFill>
                  </a:tcPr>
                </a:tc>
                <a:extLst>
                  <a:ext uri="{0D108BD9-81ED-4DB2-BD59-A6C34878D82A}">
                    <a16:rowId xmlns:a16="http://schemas.microsoft.com/office/drawing/2014/main" xmlns="" val="10000"/>
                  </a:ext>
                </a:extLst>
              </a:tr>
              <a:tr h="690563">
                <a:tc>
                  <a:txBody>
                    <a:bodyPr/>
                    <a:lstStyle/>
                    <a:p>
                      <a:r>
                        <a:rPr sz="2400" b="0">
                          <a:solidFill>
                            <a:srgbClr val="12263D"/>
                          </a:solidFill>
                          <a:latin typeface="Calibri"/>
                          <a:ea typeface="Calibri"/>
                          <a:cs typeface="Calibri"/>
                        </a:rPr>
                        <a:t>[Baseline A]</a:t>
                      </a:r>
                    </a:p>
                  </a:txBody>
                  <a:tcPr anchor="ctr">
                    <a:solidFill>
                      <a:srgbClr val="FFFFFF"/>
                    </a:solidFill>
                  </a:tcPr>
                </a:tc>
                <a:tc>
                  <a:txBody>
                    <a:bodyPr/>
                    <a:lstStyle/>
                    <a:p>
                      <a:r>
                        <a:rPr sz="2400" b="0" dirty="0">
                          <a:solidFill>
                            <a:srgbClr val="12263D"/>
                          </a:solidFill>
                          <a:latin typeface="Calibri"/>
                          <a:ea typeface="Calibri"/>
                          <a:cs typeface="Calibri"/>
                        </a:rPr>
                        <a:t>[Value]</a:t>
                      </a:r>
                    </a:p>
                  </a:txBody>
                  <a:tcPr anchor="ctr">
                    <a:solidFill>
                      <a:srgbClr val="FFFFFF"/>
                    </a:solidFill>
                  </a:tcPr>
                </a:tc>
                <a:tc>
                  <a:txBody>
                    <a:bodyPr/>
                    <a:lstStyle/>
                    <a:p>
                      <a:r>
                        <a:rPr sz="2400" b="0" dirty="0">
                          <a:solidFill>
                            <a:srgbClr val="12263D"/>
                          </a:solidFill>
                          <a:latin typeface="Calibri"/>
                          <a:ea typeface="Calibri"/>
                          <a:cs typeface="Calibri"/>
                        </a:rPr>
                        <a:t>[Value]</a:t>
                      </a:r>
                    </a:p>
                  </a:txBody>
                  <a:tcPr anchor="ctr">
                    <a:solidFill>
                      <a:srgbClr val="FFFFFF"/>
                    </a:solidFill>
                  </a:tcPr>
                </a:tc>
                <a:tc>
                  <a:txBody>
                    <a:bodyPr/>
                    <a:lstStyle/>
                    <a:p>
                      <a:r>
                        <a:rPr sz="2400" b="0">
                          <a:solidFill>
                            <a:srgbClr val="12263D"/>
                          </a:solidFill>
                          <a:latin typeface="Calibri"/>
                          <a:ea typeface="Calibri"/>
                          <a:cs typeface="Calibri"/>
                        </a:rPr>
                        <a:t>[Value]</a:t>
                      </a:r>
                    </a:p>
                  </a:txBody>
                  <a:tcPr anchor="ctr">
                    <a:solidFill>
                      <a:srgbClr val="FFFFFF"/>
                    </a:solidFill>
                  </a:tcPr>
                </a:tc>
                <a:extLst>
                  <a:ext uri="{0D108BD9-81ED-4DB2-BD59-A6C34878D82A}">
                    <a16:rowId xmlns:a16="http://schemas.microsoft.com/office/drawing/2014/main" xmlns="" val="10001"/>
                  </a:ext>
                </a:extLst>
              </a:tr>
              <a:tr h="690563">
                <a:tc>
                  <a:txBody>
                    <a:bodyPr/>
                    <a:lstStyle/>
                    <a:p>
                      <a:r>
                        <a:rPr sz="2400" b="0">
                          <a:solidFill>
                            <a:srgbClr val="12263D"/>
                          </a:solidFill>
                          <a:latin typeface="Calibri"/>
                          <a:ea typeface="Calibri"/>
                          <a:cs typeface="Calibri"/>
                        </a:rPr>
                        <a:t>[Baseline B]</a:t>
                      </a:r>
                    </a:p>
                  </a:txBody>
                  <a:tcPr anchor="ctr">
                    <a:solidFill>
                      <a:srgbClr val="FFFFFF"/>
                    </a:solidFill>
                  </a:tcPr>
                </a:tc>
                <a:tc>
                  <a:txBody>
                    <a:bodyPr/>
                    <a:lstStyle/>
                    <a:p>
                      <a:r>
                        <a:rPr sz="2400" b="0">
                          <a:solidFill>
                            <a:srgbClr val="12263D"/>
                          </a:solidFill>
                          <a:latin typeface="Calibri"/>
                          <a:ea typeface="Calibri"/>
                          <a:cs typeface="Calibri"/>
                        </a:rPr>
                        <a:t>[Value]</a:t>
                      </a:r>
                    </a:p>
                  </a:txBody>
                  <a:tcPr anchor="ctr">
                    <a:solidFill>
                      <a:srgbClr val="FFFFFF"/>
                    </a:solidFill>
                  </a:tcPr>
                </a:tc>
                <a:tc>
                  <a:txBody>
                    <a:bodyPr/>
                    <a:lstStyle/>
                    <a:p>
                      <a:r>
                        <a:rPr sz="2400" b="0">
                          <a:solidFill>
                            <a:srgbClr val="12263D"/>
                          </a:solidFill>
                          <a:latin typeface="Calibri"/>
                          <a:ea typeface="Calibri"/>
                          <a:cs typeface="Calibri"/>
                        </a:rPr>
                        <a:t>[Value]</a:t>
                      </a:r>
                    </a:p>
                  </a:txBody>
                  <a:tcPr anchor="ctr">
                    <a:solidFill>
                      <a:srgbClr val="FFFFFF"/>
                    </a:solidFill>
                  </a:tcPr>
                </a:tc>
                <a:tc>
                  <a:txBody>
                    <a:bodyPr/>
                    <a:lstStyle/>
                    <a:p>
                      <a:r>
                        <a:rPr sz="2400" b="0" dirty="0">
                          <a:solidFill>
                            <a:srgbClr val="12263D"/>
                          </a:solidFill>
                          <a:latin typeface="Calibri"/>
                          <a:ea typeface="Calibri"/>
                          <a:cs typeface="Calibri"/>
                        </a:rPr>
                        <a:t>[Value]</a:t>
                      </a:r>
                    </a:p>
                  </a:txBody>
                  <a:tcPr anchor="ctr">
                    <a:solidFill>
                      <a:srgbClr val="FFFFFF"/>
                    </a:solidFill>
                  </a:tcPr>
                </a:tc>
                <a:extLst>
                  <a:ext uri="{0D108BD9-81ED-4DB2-BD59-A6C34878D82A}">
                    <a16:rowId xmlns:a16="http://schemas.microsoft.com/office/drawing/2014/main" xmlns="" val="10002"/>
                  </a:ext>
                </a:extLst>
              </a:tr>
              <a:tr h="690563">
                <a:tc>
                  <a:txBody>
                    <a:bodyPr/>
                    <a:lstStyle/>
                    <a:p>
                      <a:r>
                        <a:rPr sz="2400" b="0">
                          <a:solidFill>
                            <a:srgbClr val="12263D"/>
                          </a:solidFill>
                          <a:latin typeface="Calibri"/>
                          <a:ea typeface="Calibri"/>
                          <a:cs typeface="Calibri"/>
                        </a:rPr>
                        <a:t>[Proposed method]</a:t>
                      </a:r>
                    </a:p>
                  </a:txBody>
                  <a:tcPr anchor="ctr">
                    <a:solidFill>
                      <a:srgbClr val="FFFFFF"/>
                    </a:solidFill>
                  </a:tcPr>
                </a:tc>
                <a:tc>
                  <a:txBody>
                    <a:bodyPr/>
                    <a:lstStyle/>
                    <a:p>
                      <a:r>
                        <a:rPr sz="2400" b="0">
                          <a:solidFill>
                            <a:srgbClr val="12263D"/>
                          </a:solidFill>
                          <a:latin typeface="Calibri"/>
                          <a:ea typeface="Calibri"/>
                          <a:cs typeface="Calibri"/>
                        </a:rPr>
                        <a:t>[Value]</a:t>
                      </a:r>
                    </a:p>
                  </a:txBody>
                  <a:tcPr anchor="ctr">
                    <a:solidFill>
                      <a:srgbClr val="FFFFFF"/>
                    </a:solidFill>
                  </a:tcPr>
                </a:tc>
                <a:tc>
                  <a:txBody>
                    <a:bodyPr/>
                    <a:lstStyle/>
                    <a:p>
                      <a:r>
                        <a:rPr sz="2400" b="0">
                          <a:solidFill>
                            <a:srgbClr val="12263D"/>
                          </a:solidFill>
                          <a:latin typeface="Calibri"/>
                          <a:ea typeface="Calibri"/>
                          <a:cs typeface="Calibri"/>
                        </a:rPr>
                        <a:t>[Value]</a:t>
                      </a:r>
                    </a:p>
                  </a:txBody>
                  <a:tcPr anchor="ctr">
                    <a:solidFill>
                      <a:srgbClr val="FFFFFF"/>
                    </a:solidFill>
                  </a:tcPr>
                </a:tc>
                <a:tc>
                  <a:txBody>
                    <a:bodyPr/>
                    <a:lstStyle/>
                    <a:p>
                      <a:r>
                        <a:rPr sz="2400" b="0" dirty="0">
                          <a:solidFill>
                            <a:srgbClr val="12263D"/>
                          </a:solidFill>
                          <a:latin typeface="Calibri"/>
                          <a:ea typeface="Calibri"/>
                          <a:cs typeface="Calibri"/>
                        </a:rPr>
                        <a:t>[Value]</a:t>
                      </a:r>
                    </a:p>
                  </a:txBody>
                  <a:tcPr anchor="ctr">
                    <a:solidFill>
                      <a:srgbClr val="FFFFFF"/>
                    </a:solidFill>
                  </a:tcPr>
                </a:tc>
                <a:extLst>
                  <a:ext uri="{0D108BD9-81ED-4DB2-BD59-A6C34878D82A}">
                    <a16:rowId xmlns:a16="http://schemas.microsoft.com/office/drawing/2014/main" xmlns="" val="10003"/>
                  </a:ext>
                </a:extLst>
              </a:tr>
            </a:tbl>
          </a:graphicData>
        </a:graphic>
      </p:graphicFrame>
      <p:sp>
        <p:nvSpPr>
          <p:cNvPr id="13" name="[One sentence explaining the key comparison]">
            <a:extLst>
              <a:ext uri="{FF2B5EF4-FFF2-40B4-BE49-F238E27FC236}">
                <a16:creationId xmlns:a16="http://schemas.microsoft.com/office/drawing/2014/main" xmlns="" id="{C6CFD331-7D39-43BF-B7AB-10EE67B565BB}"/>
              </a:ext>
            </a:extLst>
          </p:cNvPr>
          <p:cNvSpPr>
            <a:spLocks noGrp="1"/>
          </p:cNvSpPr>
          <p:nvPr/>
        </p:nvSpPr>
        <p:spPr>
          <a:xfrm>
            <a:off x="666750" y="5248275"/>
            <a:ext cx="10572750" cy="666750"/>
          </a:xfrm>
          <a:prstGeom prst="rect">
            <a:avLst/>
          </a:prstGeom>
          <a:noFill/>
          <a:ln w="0">
            <a:noFill/>
          </a:ln>
        </p:spPr>
        <p:txBody>
          <a:bodyPr wrap="square" lIns="0" tIns="0" rIns="0" bIns="0" anchor="t">
            <a:noAutofit/>
          </a:bodyPr>
          <a:lstStyle/>
          <a:p>
            <a:pPr>
              <a:defRPr sz="2050" b="1">
                <a:solidFill>
                  <a:srgbClr val="0067A6"/>
                </a:solidFill>
                <a:latin typeface="Calibri"/>
                <a:ea typeface="Calibri"/>
                <a:cs typeface="Calibri"/>
              </a:defRPr>
            </a:pPr>
            <a:r>
              <a:rPr sz="2400" b="1">
                <a:solidFill>
                  <a:srgbClr val="0067A6"/>
                </a:solidFill>
                <a:latin typeface="Calibri"/>
                <a:ea typeface="Calibri"/>
                <a:cs typeface="Calibri"/>
              </a:rPr>
              <a:t>[One sentence explaining the key comparison]</a:t>
            </a:r>
          </a:p>
        </p:txBody>
      </p:sp>
      <p:pic>
        <p:nvPicPr>
          <p:cNvPr id="15" name="Picture 14"/>
          <p:cNvPicPr>
            <a:picLocks noChangeAspect="1"/>
          </p:cNvPicPr>
          <p:nvPr/>
        </p:nvPicPr>
        <p:blipFill>
          <a:blip r:embed="rId3"/>
          <a:stretch/>
        </p:blipFill>
        <p:spPr>
          <a:xfrm>
            <a:off x="533399" y="164504"/>
            <a:ext cx="790575" cy="709481"/>
          </a:xfrm>
          <a:prstGeom prst="rect">
            <a:avLst/>
          </a:prstGeom>
        </p:spPr>
      </p:pic>
      <p:grpSp>
        <p:nvGrpSpPr>
          <p:cNvPr id="16" name="Group 15"/>
          <p:cNvGrpSpPr/>
          <p:nvPr/>
        </p:nvGrpSpPr>
        <p:grpSpPr>
          <a:xfrm>
            <a:off x="9508267" y="143549"/>
            <a:ext cx="2259931" cy="649236"/>
            <a:chOff x="9115075" y="191597"/>
            <a:chExt cx="2259931" cy="649236"/>
          </a:xfrm>
        </p:grpSpPr>
        <p:pic>
          <p:nvPicPr>
            <p:cNvPr id="19" name="Picture 18"/>
            <p:cNvPicPr>
              <a:picLocks noChangeAspect="1"/>
            </p:cNvPicPr>
            <p:nvPr/>
          </p:nvPicPr>
          <p:blipFill>
            <a:blip r:embed="rId4"/>
            <a:stretch/>
          </p:blipFill>
          <p:spPr>
            <a:xfrm>
              <a:off x="9115075" y="212552"/>
              <a:ext cx="1482821" cy="604613"/>
            </a:xfrm>
            <a:prstGeom prst="rect">
              <a:avLst/>
            </a:prstGeom>
          </p:spPr>
        </p:pic>
        <p:pic>
          <p:nvPicPr>
            <p:cNvPr id="20" name="Picture 19"/>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3180696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Conclusion and future work">
            <a:extLst>
              <a:ext uri="{FF2B5EF4-FFF2-40B4-BE49-F238E27FC236}">
                <a16:creationId xmlns:a16="http://schemas.microsoft.com/office/drawing/2014/main" xmlns="" id="{7F89A1F1-414D-4328-92FC-3A6A90C4B6E4}"/>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Conclusion</a:t>
            </a:r>
            <a:r>
              <a:rPr lang="en-GB" sz="3600" b="1" dirty="0">
                <a:solidFill>
                  <a:srgbClr val="12263D"/>
                </a:solidFill>
                <a:latin typeface="Calibri"/>
                <a:ea typeface="Calibri"/>
                <a:cs typeface="Calibri"/>
              </a:rPr>
              <a:t>s</a:t>
            </a:r>
            <a:r>
              <a:rPr sz="3600" b="1" dirty="0">
                <a:solidFill>
                  <a:srgbClr val="12263D"/>
                </a:solidFill>
                <a:latin typeface="Calibri"/>
                <a:ea typeface="Calibri"/>
                <a:cs typeface="Calibri"/>
              </a:rPr>
              <a:t> and </a:t>
            </a:r>
            <a:r>
              <a:rPr lang="en-GB" sz="3600" b="1" dirty="0">
                <a:solidFill>
                  <a:srgbClr val="12263D"/>
                </a:solidFill>
                <a:latin typeface="Calibri"/>
                <a:ea typeface="Calibri"/>
                <a:cs typeface="Calibri"/>
              </a:rPr>
              <a:t>F</a:t>
            </a:r>
            <a:r>
              <a:rPr sz="3600" b="1" dirty="0" err="1">
                <a:solidFill>
                  <a:srgbClr val="12263D"/>
                </a:solidFill>
                <a:latin typeface="Calibri"/>
                <a:ea typeface="Calibri"/>
                <a:cs typeface="Calibri"/>
              </a:rPr>
              <a:t>uture</a:t>
            </a:r>
            <a:r>
              <a:rPr sz="3600" b="1" dirty="0">
                <a:solidFill>
                  <a:srgbClr val="12263D"/>
                </a:solidFill>
                <a:latin typeface="Calibri"/>
                <a:ea typeface="Calibri"/>
                <a:cs typeface="Calibri"/>
              </a:rPr>
              <a:t> work</a:t>
            </a:r>
          </a:p>
        </p:txBody>
      </p:sp>
      <p:sp>
        <p:nvSpPr>
          <p:cNvPr id="7" name="Straight Connector 6">
            <a:extLst>
              <a:ext uri="{FF2B5EF4-FFF2-40B4-BE49-F238E27FC236}">
                <a16:creationId xmlns:a16="http://schemas.microsoft.com/office/drawing/2014/main" xmlns="" id="{20CAEAF6-D486-4770-BA3C-99BEBFF275D3}"/>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a:p>
        </p:txBody>
      </p:sp>
      <p:sp>
        <p:nvSpPr>
          <p:cNvPr id="8" name="Straight Connector 7">
            <a:extLst>
              <a:ext uri="{FF2B5EF4-FFF2-40B4-BE49-F238E27FC236}">
                <a16:creationId xmlns:a16="http://schemas.microsoft.com/office/drawing/2014/main" xmlns="" id="{B0E0EA9F-DE83-4282-B754-BD1AD5A79245}"/>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000"/>
          </a:p>
        </p:txBody>
      </p:sp>
      <p:sp>
        <p:nvSpPr>
          <p:cNvPr id="9" name="[Short paper title]">
            <a:extLst>
              <a:ext uri="{FF2B5EF4-FFF2-40B4-BE49-F238E27FC236}">
                <a16:creationId xmlns:a16="http://schemas.microsoft.com/office/drawing/2014/main" xmlns="" id="{A85A1C47-732D-442B-9F38-E91A01B8BAA3}"/>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834DE2F1-59C2-4E01-9793-ED68A9B5841C}"/>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10">
            <a:extLst>
              <a:ext uri="{FF2B5EF4-FFF2-40B4-BE49-F238E27FC236}">
                <a16:creationId xmlns:a16="http://schemas.microsoft.com/office/drawing/2014/main" xmlns="" id="{4BD800A9-8BEB-4617-AD59-E1099F2E809B}"/>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09</a:t>
            </a:r>
          </a:p>
        </p:txBody>
      </p:sp>
      <p:sp>
        <p:nvSpPr>
          <p:cNvPr id="12" name="[The main conclusion supported by your results]">
            <a:extLst>
              <a:ext uri="{FF2B5EF4-FFF2-40B4-BE49-F238E27FC236}">
                <a16:creationId xmlns:a16="http://schemas.microsoft.com/office/drawing/2014/main" xmlns="" id="{15B62364-A303-49DD-924B-38721369B85C}"/>
              </a:ext>
            </a:extLst>
          </p:cNvPr>
          <p:cNvSpPr>
            <a:spLocks noGrp="1"/>
          </p:cNvSpPr>
          <p:nvPr/>
        </p:nvSpPr>
        <p:spPr>
          <a:xfrm>
            <a:off x="666750" y="2133600"/>
            <a:ext cx="10572750" cy="971550"/>
          </a:xfrm>
          <a:prstGeom prst="rect">
            <a:avLst/>
          </a:prstGeom>
          <a:noFill/>
          <a:ln w="0">
            <a:noFill/>
          </a:ln>
        </p:spPr>
        <p:txBody>
          <a:bodyPr wrap="square" lIns="0" tIns="0" rIns="0" bIns="0" anchor="t">
            <a:noAutofit/>
          </a:bodyPr>
          <a:lstStyle/>
          <a:p>
            <a:pPr>
              <a:defRPr sz="2350" b="1">
                <a:solidFill>
                  <a:srgbClr val="0067A6"/>
                </a:solidFill>
                <a:latin typeface="Calibri"/>
                <a:ea typeface="Calibri"/>
                <a:cs typeface="Calibri"/>
              </a:defRPr>
            </a:pPr>
            <a:r>
              <a:rPr sz="2400" b="1">
                <a:solidFill>
                  <a:srgbClr val="0067A6"/>
                </a:solidFill>
                <a:latin typeface="Calibri"/>
                <a:ea typeface="Calibri"/>
                <a:cs typeface="Calibri"/>
              </a:rPr>
              <a:t>[The main conclusion supported by your results]</a:t>
            </a:r>
          </a:p>
        </p:txBody>
      </p:sp>
      <p:sp>
        <p:nvSpPr>
          <p:cNvPr id="13" name="01">
            <a:extLst>
              <a:ext uri="{FF2B5EF4-FFF2-40B4-BE49-F238E27FC236}">
                <a16:creationId xmlns:a16="http://schemas.microsoft.com/office/drawing/2014/main" xmlns="" id="{ED89E6B3-F936-4F87-9641-23913912514D}"/>
              </a:ext>
            </a:extLst>
          </p:cNvPr>
          <p:cNvSpPr>
            <a:spLocks noGrp="1"/>
          </p:cNvSpPr>
          <p:nvPr/>
        </p:nvSpPr>
        <p:spPr>
          <a:xfrm>
            <a:off x="666750" y="3333750"/>
            <a:ext cx="476250" cy="361950"/>
          </a:xfrm>
          <a:prstGeom prst="rect">
            <a:avLst/>
          </a:prstGeom>
          <a:noFill/>
          <a:ln w="0">
            <a:noFill/>
          </a:ln>
        </p:spPr>
        <p:txBody>
          <a:bodyPr wrap="square" lIns="0" tIns="0" rIns="0" bIns="0" anchor="t">
            <a:noAutofit/>
          </a:bodyPr>
          <a:lstStyle/>
          <a:p>
            <a:pPr>
              <a:defRPr sz="1600" b="1">
                <a:solidFill>
                  <a:srgbClr val="0067A6"/>
                </a:solidFill>
                <a:latin typeface="Calibri"/>
                <a:ea typeface="Calibri"/>
                <a:cs typeface="Calibri"/>
              </a:defRPr>
            </a:pPr>
            <a:r>
              <a:rPr sz="2400" b="1">
                <a:solidFill>
                  <a:srgbClr val="0067A6"/>
                </a:solidFill>
                <a:latin typeface="Calibri"/>
                <a:ea typeface="Calibri"/>
                <a:cs typeface="Calibri"/>
              </a:rPr>
              <a:t>01</a:t>
            </a:r>
          </a:p>
        </p:txBody>
      </p:sp>
      <p:sp>
        <p:nvSpPr>
          <p:cNvPr id="14" name="[Primary contribution]">
            <a:extLst>
              <a:ext uri="{FF2B5EF4-FFF2-40B4-BE49-F238E27FC236}">
                <a16:creationId xmlns:a16="http://schemas.microsoft.com/office/drawing/2014/main" xmlns="" id="{16FC63B3-03B3-4FE2-B73B-519B0A96FE9B}"/>
              </a:ext>
            </a:extLst>
          </p:cNvPr>
          <p:cNvSpPr>
            <a:spLocks noGrp="1"/>
          </p:cNvSpPr>
          <p:nvPr/>
        </p:nvSpPr>
        <p:spPr>
          <a:xfrm>
            <a:off x="1371600" y="3333750"/>
            <a:ext cx="9867900" cy="742950"/>
          </a:xfrm>
          <a:prstGeom prst="rect">
            <a:avLst/>
          </a:prstGeom>
          <a:noFill/>
          <a:ln w="0">
            <a:noFill/>
          </a:ln>
        </p:spPr>
        <p:txBody>
          <a:bodyPr wrap="square" lIns="0" tIns="0" rIns="0" bIns="0" anchor="t">
            <a:noAutofit/>
          </a:bodyPr>
          <a:lstStyle/>
          <a:p>
            <a:pPr>
              <a:defRPr sz="1950" b="0">
                <a:solidFill>
                  <a:srgbClr val="12263D"/>
                </a:solidFill>
                <a:latin typeface="Calibri"/>
                <a:ea typeface="Calibri"/>
                <a:cs typeface="Calibri"/>
              </a:defRPr>
            </a:pPr>
            <a:r>
              <a:rPr sz="2400" b="0">
                <a:solidFill>
                  <a:srgbClr val="12263D"/>
                </a:solidFill>
                <a:latin typeface="Calibri"/>
                <a:ea typeface="Calibri"/>
                <a:cs typeface="Calibri"/>
              </a:rPr>
              <a:t>[Primary contribution]</a:t>
            </a:r>
          </a:p>
        </p:txBody>
      </p:sp>
      <p:sp>
        <p:nvSpPr>
          <p:cNvPr id="15" name="02">
            <a:extLst>
              <a:ext uri="{FF2B5EF4-FFF2-40B4-BE49-F238E27FC236}">
                <a16:creationId xmlns:a16="http://schemas.microsoft.com/office/drawing/2014/main" xmlns="" id="{E41CDE10-BF6E-4B37-A80C-A5107B52EC50}"/>
              </a:ext>
            </a:extLst>
          </p:cNvPr>
          <p:cNvSpPr>
            <a:spLocks noGrp="1"/>
          </p:cNvSpPr>
          <p:nvPr/>
        </p:nvSpPr>
        <p:spPr>
          <a:xfrm>
            <a:off x="666750" y="4248150"/>
            <a:ext cx="476250" cy="361950"/>
          </a:xfrm>
          <a:prstGeom prst="rect">
            <a:avLst/>
          </a:prstGeom>
          <a:noFill/>
          <a:ln w="0">
            <a:noFill/>
          </a:ln>
        </p:spPr>
        <p:txBody>
          <a:bodyPr wrap="square" lIns="0" tIns="0" rIns="0" bIns="0" anchor="t">
            <a:noAutofit/>
          </a:bodyPr>
          <a:lstStyle/>
          <a:p>
            <a:pPr>
              <a:defRPr sz="1600" b="1">
                <a:solidFill>
                  <a:srgbClr val="0067A6"/>
                </a:solidFill>
                <a:latin typeface="Calibri"/>
                <a:ea typeface="Calibri"/>
                <a:cs typeface="Calibri"/>
              </a:defRPr>
            </a:pPr>
            <a:r>
              <a:rPr sz="2400" b="1">
                <a:solidFill>
                  <a:srgbClr val="0067A6"/>
                </a:solidFill>
                <a:latin typeface="Calibri"/>
                <a:ea typeface="Calibri"/>
                <a:cs typeface="Calibri"/>
              </a:rPr>
              <a:t>02</a:t>
            </a:r>
          </a:p>
        </p:txBody>
      </p:sp>
      <p:sp>
        <p:nvSpPr>
          <p:cNvPr id="16" name="[Important limitation or scope boundary]">
            <a:extLst>
              <a:ext uri="{FF2B5EF4-FFF2-40B4-BE49-F238E27FC236}">
                <a16:creationId xmlns:a16="http://schemas.microsoft.com/office/drawing/2014/main" xmlns="" id="{9AE013EA-DD61-4348-87BF-B8DE01CF2647}"/>
              </a:ext>
            </a:extLst>
          </p:cNvPr>
          <p:cNvSpPr>
            <a:spLocks noGrp="1"/>
          </p:cNvSpPr>
          <p:nvPr/>
        </p:nvSpPr>
        <p:spPr>
          <a:xfrm>
            <a:off x="1371600" y="4248150"/>
            <a:ext cx="9867900" cy="742950"/>
          </a:xfrm>
          <a:prstGeom prst="rect">
            <a:avLst/>
          </a:prstGeom>
          <a:noFill/>
          <a:ln w="0">
            <a:noFill/>
          </a:ln>
        </p:spPr>
        <p:txBody>
          <a:bodyPr wrap="square" lIns="0" tIns="0" rIns="0" bIns="0" anchor="t">
            <a:noAutofit/>
          </a:bodyPr>
          <a:lstStyle/>
          <a:p>
            <a:pPr>
              <a:defRPr sz="1950" b="0">
                <a:solidFill>
                  <a:srgbClr val="12263D"/>
                </a:solidFill>
                <a:latin typeface="Calibri"/>
                <a:ea typeface="Calibri"/>
                <a:cs typeface="Calibri"/>
              </a:defRPr>
            </a:pPr>
            <a:r>
              <a:rPr sz="2400" b="0">
                <a:solidFill>
                  <a:srgbClr val="12263D"/>
                </a:solidFill>
                <a:latin typeface="Calibri"/>
                <a:ea typeface="Calibri"/>
                <a:cs typeface="Calibri"/>
              </a:rPr>
              <a:t>[Important limitation or scope boundary]</a:t>
            </a:r>
          </a:p>
        </p:txBody>
      </p:sp>
      <p:sp>
        <p:nvSpPr>
          <p:cNvPr id="17" name="03">
            <a:extLst>
              <a:ext uri="{FF2B5EF4-FFF2-40B4-BE49-F238E27FC236}">
                <a16:creationId xmlns:a16="http://schemas.microsoft.com/office/drawing/2014/main" xmlns="" id="{5755F2FD-82EC-49A6-8A91-31FC34D9E34A}"/>
              </a:ext>
            </a:extLst>
          </p:cNvPr>
          <p:cNvSpPr>
            <a:spLocks noGrp="1"/>
          </p:cNvSpPr>
          <p:nvPr/>
        </p:nvSpPr>
        <p:spPr>
          <a:xfrm>
            <a:off x="666750" y="5162550"/>
            <a:ext cx="476250" cy="361950"/>
          </a:xfrm>
          <a:prstGeom prst="rect">
            <a:avLst/>
          </a:prstGeom>
          <a:noFill/>
          <a:ln w="0">
            <a:noFill/>
          </a:ln>
        </p:spPr>
        <p:txBody>
          <a:bodyPr wrap="square" lIns="0" tIns="0" rIns="0" bIns="0" anchor="t">
            <a:noAutofit/>
          </a:bodyPr>
          <a:lstStyle/>
          <a:p>
            <a:pPr>
              <a:defRPr sz="1600" b="1">
                <a:solidFill>
                  <a:srgbClr val="0067A6"/>
                </a:solidFill>
                <a:latin typeface="Calibri"/>
                <a:ea typeface="Calibri"/>
                <a:cs typeface="Calibri"/>
              </a:defRPr>
            </a:pPr>
            <a:r>
              <a:rPr sz="2400" b="1">
                <a:solidFill>
                  <a:srgbClr val="0067A6"/>
                </a:solidFill>
                <a:latin typeface="Calibri"/>
                <a:ea typeface="Calibri"/>
                <a:cs typeface="Calibri"/>
              </a:rPr>
              <a:t>03</a:t>
            </a:r>
          </a:p>
        </p:txBody>
      </p:sp>
      <p:sp>
        <p:nvSpPr>
          <p:cNvPr id="18" name="[Next research step]">
            <a:extLst>
              <a:ext uri="{FF2B5EF4-FFF2-40B4-BE49-F238E27FC236}">
                <a16:creationId xmlns:a16="http://schemas.microsoft.com/office/drawing/2014/main" xmlns="" id="{56481D09-538C-4B83-816C-D78D251E62FD}"/>
              </a:ext>
            </a:extLst>
          </p:cNvPr>
          <p:cNvSpPr>
            <a:spLocks noGrp="1"/>
          </p:cNvSpPr>
          <p:nvPr/>
        </p:nvSpPr>
        <p:spPr>
          <a:xfrm>
            <a:off x="1371600" y="5162550"/>
            <a:ext cx="9867900" cy="742950"/>
          </a:xfrm>
          <a:prstGeom prst="rect">
            <a:avLst/>
          </a:prstGeom>
          <a:noFill/>
          <a:ln w="0">
            <a:noFill/>
          </a:ln>
        </p:spPr>
        <p:txBody>
          <a:bodyPr wrap="square" lIns="0" tIns="0" rIns="0" bIns="0" anchor="t">
            <a:noAutofit/>
          </a:bodyPr>
          <a:lstStyle/>
          <a:p>
            <a:pPr>
              <a:defRPr sz="1950" b="0">
                <a:solidFill>
                  <a:srgbClr val="12263D"/>
                </a:solidFill>
                <a:latin typeface="Calibri"/>
                <a:ea typeface="Calibri"/>
                <a:cs typeface="Calibri"/>
              </a:defRPr>
            </a:pPr>
            <a:r>
              <a:rPr sz="2400" b="0">
                <a:solidFill>
                  <a:srgbClr val="12263D"/>
                </a:solidFill>
                <a:latin typeface="Calibri"/>
                <a:ea typeface="Calibri"/>
                <a:cs typeface="Calibri"/>
              </a:rPr>
              <a:t>[Next research step]</a:t>
            </a:r>
          </a:p>
        </p:txBody>
      </p:sp>
      <p:pic>
        <p:nvPicPr>
          <p:cNvPr id="20" name="Picture 19"/>
          <p:cNvPicPr>
            <a:picLocks noChangeAspect="1"/>
          </p:cNvPicPr>
          <p:nvPr/>
        </p:nvPicPr>
        <p:blipFill>
          <a:blip r:embed="rId3"/>
          <a:stretch/>
        </p:blipFill>
        <p:spPr>
          <a:xfrm>
            <a:off x="533399" y="164504"/>
            <a:ext cx="790575" cy="709481"/>
          </a:xfrm>
          <a:prstGeom prst="rect">
            <a:avLst/>
          </a:prstGeom>
        </p:spPr>
      </p:pic>
      <p:grpSp>
        <p:nvGrpSpPr>
          <p:cNvPr id="21" name="Group 20"/>
          <p:cNvGrpSpPr/>
          <p:nvPr/>
        </p:nvGrpSpPr>
        <p:grpSpPr>
          <a:xfrm>
            <a:off x="9508267" y="143549"/>
            <a:ext cx="2259931" cy="649236"/>
            <a:chOff x="9115075" y="191597"/>
            <a:chExt cx="2259931" cy="649236"/>
          </a:xfrm>
        </p:grpSpPr>
        <p:pic>
          <p:nvPicPr>
            <p:cNvPr id="24" name="Picture 23"/>
            <p:cNvPicPr>
              <a:picLocks noChangeAspect="1"/>
            </p:cNvPicPr>
            <p:nvPr/>
          </p:nvPicPr>
          <p:blipFill>
            <a:blip r:embed="rId4"/>
            <a:stretch/>
          </p:blipFill>
          <p:spPr>
            <a:xfrm>
              <a:off x="9115075" y="212552"/>
              <a:ext cx="1482821" cy="604613"/>
            </a:xfrm>
            <a:prstGeom prst="rect">
              <a:avLst/>
            </a:prstGeom>
          </p:spPr>
        </p:pic>
        <p:pic>
          <p:nvPicPr>
            <p:cNvPr id="25" name="Picture 24"/>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2223144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elected references">
            <a:extLst>
              <a:ext uri="{FF2B5EF4-FFF2-40B4-BE49-F238E27FC236}">
                <a16:creationId xmlns:a16="http://schemas.microsoft.com/office/drawing/2014/main" xmlns="" id="{4836F279-2213-4742-AE3E-1CFD98E662B7}"/>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smtClean="0">
                <a:solidFill>
                  <a:srgbClr val="12263D"/>
                </a:solidFill>
                <a:latin typeface="Calibri"/>
                <a:ea typeface="Calibri"/>
                <a:cs typeface="Calibri"/>
              </a:rPr>
              <a:t>Selected </a:t>
            </a:r>
            <a:r>
              <a:rPr lang="en-US" sz="3600" b="1" dirty="0" smtClean="0">
                <a:solidFill>
                  <a:srgbClr val="12263D"/>
                </a:solidFill>
                <a:latin typeface="Calibri"/>
                <a:ea typeface="Calibri"/>
                <a:cs typeface="Calibri"/>
              </a:rPr>
              <a:t>R</a:t>
            </a:r>
            <a:r>
              <a:rPr sz="3600" b="1" dirty="0" smtClean="0">
                <a:solidFill>
                  <a:srgbClr val="12263D"/>
                </a:solidFill>
                <a:latin typeface="Calibri"/>
                <a:ea typeface="Calibri"/>
                <a:cs typeface="Calibri"/>
              </a:rPr>
              <a:t>eferences</a:t>
            </a:r>
            <a:endParaRPr sz="3600" b="1" dirty="0">
              <a:solidFill>
                <a:srgbClr val="12263D"/>
              </a:solidFill>
              <a:latin typeface="Calibri"/>
              <a:ea typeface="Calibri"/>
              <a:cs typeface="Calibri"/>
            </a:endParaRPr>
          </a:p>
        </p:txBody>
      </p:sp>
      <p:sp>
        <p:nvSpPr>
          <p:cNvPr id="7" name="Straight Connector 6">
            <a:extLst>
              <a:ext uri="{FF2B5EF4-FFF2-40B4-BE49-F238E27FC236}">
                <a16:creationId xmlns:a16="http://schemas.microsoft.com/office/drawing/2014/main" xmlns="" id="{8BF398B2-FC6D-4A2B-9971-9B5D85B1A2CC}"/>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a:p>
        </p:txBody>
      </p:sp>
      <p:sp>
        <p:nvSpPr>
          <p:cNvPr id="8" name="Straight Connector 7">
            <a:extLst>
              <a:ext uri="{FF2B5EF4-FFF2-40B4-BE49-F238E27FC236}">
                <a16:creationId xmlns:a16="http://schemas.microsoft.com/office/drawing/2014/main" xmlns="" id="{E4B8024E-9A67-4588-A402-512F49598C8B}"/>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000"/>
          </a:p>
        </p:txBody>
      </p:sp>
      <p:sp>
        <p:nvSpPr>
          <p:cNvPr id="9" name="[Short paper title]">
            <a:extLst>
              <a:ext uri="{FF2B5EF4-FFF2-40B4-BE49-F238E27FC236}">
                <a16:creationId xmlns:a16="http://schemas.microsoft.com/office/drawing/2014/main" xmlns="" id="{C9405947-7817-4F64-B16C-9591EB5FC09E}"/>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EF2DAFC3-16D9-4D9D-9F72-1FC0E876ECF9}"/>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11">
            <a:extLst>
              <a:ext uri="{FF2B5EF4-FFF2-40B4-BE49-F238E27FC236}">
                <a16:creationId xmlns:a16="http://schemas.microsoft.com/office/drawing/2014/main" xmlns="" id="{FF32B62C-0D32-42CB-B523-68D37519BF4F}"/>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10</a:t>
            </a:r>
          </a:p>
        </p:txBody>
      </p:sp>
      <p:sp>
        <p:nvSpPr>
          <p:cNvPr id="12" name="[1] [Author(s)], “Paper title,” Venue, year.&#10;&#10;[2] [Author(s)], “P">
            <a:extLst>
              <a:ext uri="{FF2B5EF4-FFF2-40B4-BE49-F238E27FC236}">
                <a16:creationId xmlns:a16="http://schemas.microsoft.com/office/drawing/2014/main" xmlns="" id="{AA090AF3-2C17-4C9E-AE06-C3F6D17EFB51}"/>
              </a:ext>
            </a:extLst>
          </p:cNvPr>
          <p:cNvSpPr>
            <a:spLocks noGrp="1"/>
          </p:cNvSpPr>
          <p:nvPr/>
        </p:nvSpPr>
        <p:spPr>
          <a:xfrm>
            <a:off x="666750" y="2200275"/>
            <a:ext cx="10572750" cy="3286125"/>
          </a:xfrm>
          <a:prstGeom prst="rect">
            <a:avLst/>
          </a:prstGeom>
          <a:noFill/>
          <a:ln w="0">
            <a:noFill/>
          </a:ln>
        </p:spPr>
        <p:txBody>
          <a:bodyPr wrap="square" lIns="0" tIns="0" rIns="0" bIns="0" anchor="t">
            <a:noAutofit/>
          </a:bodyPr>
          <a:lstStyle/>
          <a:p>
            <a:pPr>
              <a:defRPr sz="1750" b="0">
                <a:solidFill>
                  <a:srgbClr val="12263D"/>
                </a:solidFill>
                <a:latin typeface="Calibri"/>
                <a:ea typeface="Calibri"/>
                <a:cs typeface="Calibri"/>
              </a:defRPr>
            </a:pPr>
            <a:r>
              <a:rPr sz="2400" b="0" dirty="0">
                <a:solidFill>
                  <a:srgbClr val="12263D"/>
                </a:solidFill>
                <a:latin typeface="Calibri"/>
                <a:ea typeface="Calibri"/>
                <a:cs typeface="Calibri"/>
              </a:rPr>
              <a:t>[1] [Author(s)], “Paper title,” Venue, year.</a:t>
            </a:r>
          </a:p>
          <a:p>
            <a:endParaRPr sz="2400" b="0" dirty="0">
              <a:solidFill>
                <a:srgbClr val="12263D"/>
              </a:solidFill>
              <a:latin typeface="Calibri"/>
              <a:ea typeface="Calibri"/>
              <a:cs typeface="Calibri"/>
            </a:endParaRPr>
          </a:p>
          <a:p>
            <a:pPr>
              <a:defRPr sz="1750" b="0">
                <a:solidFill>
                  <a:srgbClr val="12263D"/>
                </a:solidFill>
                <a:latin typeface="Calibri"/>
                <a:ea typeface="Calibri"/>
                <a:cs typeface="Calibri"/>
              </a:defRPr>
            </a:pPr>
            <a:r>
              <a:rPr sz="2400" b="0" dirty="0">
                <a:solidFill>
                  <a:srgbClr val="12263D"/>
                </a:solidFill>
                <a:latin typeface="Calibri"/>
                <a:ea typeface="Calibri"/>
                <a:cs typeface="Calibri"/>
              </a:rPr>
              <a:t>[2] [Author(s)], “Paper title,” Venue, year.</a:t>
            </a:r>
          </a:p>
          <a:p>
            <a:endParaRPr sz="2400" b="0" dirty="0">
              <a:solidFill>
                <a:srgbClr val="12263D"/>
              </a:solidFill>
              <a:latin typeface="Calibri"/>
              <a:ea typeface="Calibri"/>
              <a:cs typeface="Calibri"/>
            </a:endParaRPr>
          </a:p>
          <a:p>
            <a:pPr>
              <a:defRPr sz="1750" b="0">
                <a:solidFill>
                  <a:srgbClr val="12263D"/>
                </a:solidFill>
                <a:latin typeface="Calibri"/>
                <a:ea typeface="Calibri"/>
                <a:cs typeface="Calibri"/>
              </a:defRPr>
            </a:pPr>
            <a:r>
              <a:rPr sz="2400" b="0" dirty="0">
                <a:solidFill>
                  <a:srgbClr val="12263D"/>
                </a:solidFill>
                <a:latin typeface="Calibri"/>
                <a:ea typeface="Calibri"/>
                <a:cs typeface="Calibri"/>
              </a:rPr>
              <a:t>[3] [Author(s)], “Paper title,” Venue, year.</a:t>
            </a:r>
          </a:p>
          <a:p>
            <a:endParaRPr sz="2400" b="0" dirty="0">
              <a:solidFill>
                <a:srgbClr val="12263D"/>
              </a:solidFill>
              <a:latin typeface="Calibri"/>
              <a:ea typeface="Calibri"/>
              <a:cs typeface="Calibri"/>
            </a:endParaRPr>
          </a:p>
          <a:p>
            <a:pPr>
              <a:defRPr sz="1750" b="0">
                <a:solidFill>
                  <a:srgbClr val="12263D"/>
                </a:solidFill>
                <a:latin typeface="Calibri"/>
                <a:ea typeface="Calibri"/>
                <a:cs typeface="Calibri"/>
              </a:defRPr>
            </a:pPr>
            <a:r>
              <a:rPr sz="2400" b="0" dirty="0">
                <a:solidFill>
                  <a:srgbClr val="12263D"/>
                </a:solidFill>
                <a:latin typeface="Calibri"/>
                <a:ea typeface="Calibri"/>
                <a:cs typeface="Calibri"/>
              </a:rPr>
              <a:t>[4] [Author(s)], “Paper title,” Venue, year.</a:t>
            </a:r>
          </a:p>
        </p:txBody>
      </p:sp>
      <p:pic>
        <p:nvPicPr>
          <p:cNvPr id="14" name="Picture 13"/>
          <p:cNvPicPr>
            <a:picLocks noChangeAspect="1"/>
          </p:cNvPicPr>
          <p:nvPr/>
        </p:nvPicPr>
        <p:blipFill>
          <a:blip r:embed="rId3"/>
          <a:stretch/>
        </p:blipFill>
        <p:spPr>
          <a:xfrm>
            <a:off x="533399" y="164504"/>
            <a:ext cx="790575" cy="709481"/>
          </a:xfrm>
          <a:prstGeom prst="rect">
            <a:avLst/>
          </a:prstGeom>
        </p:spPr>
      </p:pic>
      <p:grpSp>
        <p:nvGrpSpPr>
          <p:cNvPr id="15" name="Group 14"/>
          <p:cNvGrpSpPr/>
          <p:nvPr/>
        </p:nvGrpSpPr>
        <p:grpSpPr>
          <a:xfrm>
            <a:off x="9508267" y="143549"/>
            <a:ext cx="2259931" cy="649236"/>
            <a:chOff x="9115075" y="191597"/>
            <a:chExt cx="2259931" cy="649236"/>
          </a:xfrm>
        </p:grpSpPr>
        <p:pic>
          <p:nvPicPr>
            <p:cNvPr id="18" name="Picture 17"/>
            <p:cNvPicPr>
              <a:picLocks noChangeAspect="1"/>
            </p:cNvPicPr>
            <p:nvPr/>
          </p:nvPicPr>
          <p:blipFill>
            <a:blip r:embed="rId4"/>
            <a:stretch/>
          </p:blipFill>
          <p:spPr>
            <a:xfrm>
              <a:off x="9115075" y="212552"/>
              <a:ext cx="1482821" cy="604613"/>
            </a:xfrm>
            <a:prstGeom prst="rect">
              <a:avLst/>
            </a:prstGeom>
          </p:spPr>
        </p:pic>
        <p:pic>
          <p:nvPicPr>
            <p:cNvPr id="19" name="Picture 18"/>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2742884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hank you">
            <a:extLst>
              <a:ext uri="{FF2B5EF4-FFF2-40B4-BE49-F238E27FC236}">
                <a16:creationId xmlns:a16="http://schemas.microsoft.com/office/drawing/2014/main" xmlns="" id="{08330104-10CC-43F9-905C-0CA241AC18D0}"/>
              </a:ext>
            </a:extLst>
          </p:cNvPr>
          <p:cNvSpPr>
            <a:spLocks noGrp="1"/>
          </p:cNvSpPr>
          <p:nvPr/>
        </p:nvSpPr>
        <p:spPr>
          <a:xfrm>
            <a:off x="647700" y="1181100"/>
            <a:ext cx="10810875" cy="628650"/>
          </a:xfrm>
          <a:prstGeom prst="rect">
            <a:avLst/>
          </a:prstGeom>
          <a:noFill/>
          <a:ln w="0">
            <a:noFill/>
          </a:ln>
        </p:spPr>
        <p:txBody>
          <a:bodyPr wrap="square" lIns="0" tIns="0" rIns="0" bIns="0" anchor="t">
            <a:noAutofit/>
          </a:bodyPr>
          <a:lstStyle/>
          <a:p>
            <a:pPr>
              <a:defRPr sz="2900" b="1">
                <a:solidFill>
                  <a:srgbClr val="12263D"/>
                </a:solidFill>
                <a:latin typeface="Calibri"/>
                <a:ea typeface="Calibri"/>
                <a:cs typeface="Calibri"/>
              </a:defRPr>
            </a:pPr>
            <a:r>
              <a:rPr sz="3600" b="1" dirty="0">
                <a:solidFill>
                  <a:srgbClr val="12263D"/>
                </a:solidFill>
                <a:latin typeface="Calibri"/>
                <a:ea typeface="Calibri"/>
                <a:cs typeface="Calibri"/>
              </a:rPr>
              <a:t>Thank you</a:t>
            </a:r>
          </a:p>
        </p:txBody>
      </p:sp>
      <p:sp>
        <p:nvSpPr>
          <p:cNvPr id="7" name="Straight Connector 6">
            <a:extLst>
              <a:ext uri="{FF2B5EF4-FFF2-40B4-BE49-F238E27FC236}">
                <a16:creationId xmlns:a16="http://schemas.microsoft.com/office/drawing/2014/main" xmlns="" id="{F8D3E64B-3C0A-4AC0-BCD5-EEE37A4691C8}"/>
              </a:ext>
            </a:extLst>
          </p:cNvPr>
          <p:cNvSpPr>
            <a:spLocks noGrp="1"/>
          </p:cNvSpPr>
          <p:nvPr/>
        </p:nvSpPr>
        <p:spPr>
          <a:xfrm>
            <a:off x="647700" y="1933575"/>
            <a:ext cx="10896600" cy="0"/>
          </a:xfrm>
          <a:prstGeom prst="line">
            <a:avLst/>
          </a:prstGeom>
          <a:noFill/>
          <a:ln w="9525">
            <a:solidFill>
              <a:srgbClr val="D7E1E9"/>
            </a:solidFill>
          </a:ln>
        </p:spPr>
        <p:txBody>
          <a:bodyPr/>
          <a:lstStyle/>
          <a:p>
            <a:endParaRPr lang="en-GB"/>
          </a:p>
        </p:txBody>
      </p:sp>
      <p:sp>
        <p:nvSpPr>
          <p:cNvPr id="8" name="Straight Connector 7">
            <a:extLst>
              <a:ext uri="{FF2B5EF4-FFF2-40B4-BE49-F238E27FC236}">
                <a16:creationId xmlns:a16="http://schemas.microsoft.com/office/drawing/2014/main" xmlns="" id="{A40AD5F5-0A1F-419A-A412-666A20575721}"/>
              </a:ext>
            </a:extLst>
          </p:cNvPr>
          <p:cNvSpPr>
            <a:spLocks noGrp="1"/>
          </p:cNvSpPr>
          <p:nvPr/>
        </p:nvSpPr>
        <p:spPr>
          <a:xfrm>
            <a:off x="647700" y="6238875"/>
            <a:ext cx="10896600" cy="0"/>
          </a:xfrm>
          <a:prstGeom prst="line">
            <a:avLst/>
          </a:prstGeom>
          <a:noFill/>
          <a:ln w="9525">
            <a:solidFill>
              <a:srgbClr val="D7E1E9"/>
            </a:solidFill>
          </a:ln>
        </p:spPr>
        <p:txBody>
          <a:bodyPr/>
          <a:lstStyle/>
          <a:p>
            <a:endParaRPr lang="en-GB" sz="2000"/>
          </a:p>
        </p:txBody>
      </p:sp>
      <p:sp>
        <p:nvSpPr>
          <p:cNvPr id="9" name="[Short paper title]">
            <a:extLst>
              <a:ext uri="{FF2B5EF4-FFF2-40B4-BE49-F238E27FC236}">
                <a16:creationId xmlns:a16="http://schemas.microsoft.com/office/drawing/2014/main" xmlns="" id="{F99CB262-3B67-4B75-A698-AE379A335230}"/>
              </a:ext>
            </a:extLst>
          </p:cNvPr>
          <p:cNvSpPr>
            <a:spLocks noGrp="1"/>
          </p:cNvSpPr>
          <p:nvPr/>
        </p:nvSpPr>
        <p:spPr>
          <a:xfrm>
            <a:off x="647700" y="6419850"/>
            <a:ext cx="6429375"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[Short paper title]</a:t>
            </a:r>
          </a:p>
        </p:txBody>
      </p:sp>
      <p:sp>
        <p:nvSpPr>
          <p:cNvPr id="10" name="Paper ID: [000]">
            <a:extLst>
              <a:ext uri="{FF2B5EF4-FFF2-40B4-BE49-F238E27FC236}">
                <a16:creationId xmlns:a16="http://schemas.microsoft.com/office/drawing/2014/main" xmlns="" id="{39A49BD6-5F02-4A09-A053-FFCB789D07AB}"/>
              </a:ext>
            </a:extLst>
          </p:cNvPr>
          <p:cNvSpPr>
            <a:spLocks noGrp="1"/>
          </p:cNvSpPr>
          <p:nvPr/>
        </p:nvSpPr>
        <p:spPr>
          <a:xfrm>
            <a:off x="8905875" y="6419850"/>
            <a:ext cx="2000250" cy="219075"/>
          </a:xfrm>
          <a:prstGeom prst="rect">
            <a:avLst/>
          </a:prstGeom>
          <a:noFill/>
          <a:ln w="0">
            <a:noFill/>
          </a:ln>
        </p:spPr>
        <p:txBody>
          <a:bodyPr wrap="square" lIns="0" tIns="0" rIns="0" bIns="0" anchor="t">
            <a:noAutofit/>
          </a:bodyPr>
          <a:lstStyle/>
          <a:p>
            <a:pPr>
              <a:defRPr sz="1000" b="0">
                <a:solidFill>
                  <a:srgbClr val="627185"/>
                </a:solidFill>
                <a:latin typeface="Calibri"/>
                <a:ea typeface="Calibri"/>
                <a:cs typeface="Calibri"/>
              </a:defRPr>
            </a:pPr>
            <a:r>
              <a:rPr sz="2000" b="0">
                <a:solidFill>
                  <a:srgbClr val="627185"/>
                </a:solidFill>
                <a:latin typeface="Calibri"/>
                <a:ea typeface="Calibri"/>
                <a:cs typeface="Calibri"/>
              </a:rPr>
              <a:t>Paper ID: [000]</a:t>
            </a:r>
          </a:p>
        </p:txBody>
      </p:sp>
      <p:sp>
        <p:nvSpPr>
          <p:cNvPr id="11" name="12">
            <a:extLst>
              <a:ext uri="{FF2B5EF4-FFF2-40B4-BE49-F238E27FC236}">
                <a16:creationId xmlns:a16="http://schemas.microsoft.com/office/drawing/2014/main" xmlns="" id="{6F6B6A6D-0165-4B98-957F-48A48241ACC6}"/>
              </a:ext>
            </a:extLst>
          </p:cNvPr>
          <p:cNvSpPr>
            <a:spLocks noGrp="1"/>
          </p:cNvSpPr>
          <p:nvPr/>
        </p:nvSpPr>
        <p:spPr>
          <a:xfrm>
            <a:off x="11125200" y="6419850"/>
            <a:ext cx="419100" cy="219075"/>
          </a:xfrm>
          <a:prstGeom prst="rect">
            <a:avLst/>
          </a:prstGeom>
          <a:noFill/>
          <a:ln w="0">
            <a:noFill/>
          </a:ln>
        </p:spPr>
        <p:txBody>
          <a:bodyPr wrap="square" lIns="0" tIns="0" rIns="0" bIns="0" anchor="t">
            <a:noAutofit/>
          </a:bodyPr>
          <a:lstStyle/>
          <a:p>
            <a:pPr>
              <a:defRPr sz="1000" b="1">
                <a:solidFill>
                  <a:srgbClr val="0067A6"/>
                </a:solidFill>
                <a:latin typeface="Calibri"/>
                <a:ea typeface="Calibri"/>
                <a:cs typeface="Calibri"/>
              </a:defRPr>
            </a:pPr>
            <a:r>
              <a:rPr sz="2000" b="1">
                <a:solidFill>
                  <a:srgbClr val="0067A6"/>
                </a:solidFill>
                <a:latin typeface="Calibri"/>
                <a:ea typeface="Calibri"/>
                <a:cs typeface="Calibri"/>
              </a:rPr>
              <a:t>11</a:t>
            </a:r>
          </a:p>
        </p:txBody>
      </p:sp>
      <p:sp>
        <p:nvSpPr>
          <p:cNvPr id="12" name="Questions and discussion">
            <a:extLst>
              <a:ext uri="{FF2B5EF4-FFF2-40B4-BE49-F238E27FC236}">
                <a16:creationId xmlns:a16="http://schemas.microsoft.com/office/drawing/2014/main" xmlns="" id="{0173E31E-DFC8-49D6-B6A5-A2E8BDABE0C7}"/>
              </a:ext>
            </a:extLst>
          </p:cNvPr>
          <p:cNvSpPr>
            <a:spLocks noGrp="1"/>
          </p:cNvSpPr>
          <p:nvPr/>
        </p:nvSpPr>
        <p:spPr>
          <a:xfrm>
            <a:off x="666750" y="2466975"/>
            <a:ext cx="10477500" cy="857250"/>
          </a:xfrm>
          <a:prstGeom prst="rect">
            <a:avLst/>
          </a:prstGeom>
          <a:noFill/>
          <a:ln w="0">
            <a:noFill/>
          </a:ln>
        </p:spPr>
        <p:txBody>
          <a:bodyPr wrap="square" lIns="0" tIns="0" rIns="0" bIns="0" anchor="t">
            <a:noAutofit/>
          </a:bodyPr>
          <a:lstStyle/>
          <a:p>
            <a:pPr>
              <a:defRPr sz="3300" b="1">
                <a:solidFill>
                  <a:srgbClr val="12263D"/>
                </a:solidFill>
                <a:latin typeface="Calibri"/>
                <a:ea typeface="Calibri"/>
                <a:cs typeface="Calibri"/>
              </a:defRPr>
            </a:pPr>
            <a:r>
              <a:rPr sz="3600" b="1" dirty="0">
                <a:solidFill>
                  <a:srgbClr val="12263D"/>
                </a:solidFill>
                <a:latin typeface="Calibri"/>
                <a:ea typeface="Calibri"/>
                <a:cs typeface="Calibri"/>
              </a:rPr>
              <a:t>Questions and </a:t>
            </a:r>
            <a:r>
              <a:rPr lang="en-US" sz="3600" b="1" dirty="0" smtClean="0">
                <a:solidFill>
                  <a:srgbClr val="12263D"/>
                </a:solidFill>
                <a:latin typeface="Calibri"/>
                <a:ea typeface="Calibri"/>
                <a:cs typeface="Calibri"/>
              </a:rPr>
              <a:t>D</a:t>
            </a:r>
            <a:r>
              <a:rPr sz="3600" b="1" dirty="0" smtClean="0">
                <a:solidFill>
                  <a:srgbClr val="12263D"/>
                </a:solidFill>
                <a:latin typeface="Calibri"/>
                <a:ea typeface="Calibri"/>
                <a:cs typeface="Calibri"/>
              </a:rPr>
              <a:t>iscussion</a:t>
            </a:r>
            <a:endParaRPr sz="3600" b="1" dirty="0">
              <a:solidFill>
                <a:srgbClr val="12263D"/>
              </a:solidFill>
              <a:latin typeface="Calibri"/>
              <a:ea typeface="Calibri"/>
              <a:cs typeface="Calibri"/>
            </a:endParaRPr>
          </a:p>
        </p:txBody>
      </p:sp>
      <p:sp>
        <p:nvSpPr>
          <p:cNvPr id="13" name="[Presenter name]&#10;[Institution]">
            <a:extLst>
              <a:ext uri="{FF2B5EF4-FFF2-40B4-BE49-F238E27FC236}">
                <a16:creationId xmlns:a16="http://schemas.microsoft.com/office/drawing/2014/main" xmlns="" id="{A7470921-4089-472B-8E68-4CEBE372B6E3}"/>
              </a:ext>
            </a:extLst>
          </p:cNvPr>
          <p:cNvSpPr>
            <a:spLocks noGrp="1"/>
          </p:cNvSpPr>
          <p:nvPr/>
        </p:nvSpPr>
        <p:spPr>
          <a:xfrm>
            <a:off x="666750" y="3829050"/>
            <a:ext cx="9048750" cy="933450"/>
          </a:xfrm>
          <a:prstGeom prst="rect">
            <a:avLst/>
          </a:prstGeom>
          <a:noFill/>
          <a:ln w="0">
            <a:noFill/>
          </a:ln>
        </p:spPr>
        <p:txBody>
          <a:bodyPr wrap="square" lIns="0" tIns="0" rIns="0" bIns="0" anchor="t">
            <a:noAutofit/>
          </a:bodyPr>
          <a:lstStyle/>
          <a:p>
            <a:pPr>
              <a:defRPr sz="1950" b="0">
                <a:solidFill>
                  <a:srgbClr val="12263D"/>
                </a:solidFill>
                <a:latin typeface="Calibri"/>
                <a:ea typeface="Calibri"/>
                <a:cs typeface="Calibri"/>
              </a:defRPr>
            </a:pPr>
            <a:r>
              <a:rPr sz="2400" b="0" dirty="0">
                <a:solidFill>
                  <a:srgbClr val="12263D"/>
                </a:solidFill>
                <a:latin typeface="Calibri"/>
                <a:ea typeface="Calibri"/>
                <a:cs typeface="Calibri"/>
              </a:rPr>
              <a:t>[Presenter name]</a:t>
            </a:r>
          </a:p>
          <a:p>
            <a:pPr>
              <a:defRPr sz="1950" b="0">
                <a:solidFill>
                  <a:srgbClr val="12263D"/>
                </a:solidFill>
                <a:latin typeface="Calibri"/>
                <a:ea typeface="Calibri"/>
                <a:cs typeface="Calibri"/>
              </a:defRPr>
            </a:pPr>
            <a:r>
              <a:rPr sz="2400" b="0" dirty="0">
                <a:solidFill>
                  <a:srgbClr val="12263D"/>
                </a:solidFill>
                <a:latin typeface="Calibri"/>
                <a:ea typeface="Calibri"/>
                <a:cs typeface="Calibri"/>
              </a:rPr>
              <a:t>[Institution]</a:t>
            </a:r>
          </a:p>
        </p:txBody>
      </p:sp>
      <p:sp>
        <p:nvSpPr>
          <p:cNvPr id="14" name="[Email address]">
            <a:extLst>
              <a:ext uri="{FF2B5EF4-FFF2-40B4-BE49-F238E27FC236}">
                <a16:creationId xmlns:a16="http://schemas.microsoft.com/office/drawing/2014/main" xmlns="" id="{C1E6CD2C-4868-4E7C-943E-8862F4B92936}"/>
              </a:ext>
            </a:extLst>
          </p:cNvPr>
          <p:cNvSpPr>
            <a:spLocks noGrp="1"/>
          </p:cNvSpPr>
          <p:nvPr/>
        </p:nvSpPr>
        <p:spPr>
          <a:xfrm>
            <a:off x="666750" y="5048250"/>
            <a:ext cx="9525000" cy="428625"/>
          </a:xfrm>
          <a:prstGeom prst="rect">
            <a:avLst/>
          </a:prstGeom>
          <a:noFill/>
          <a:ln w="0">
            <a:noFill/>
          </a:ln>
        </p:spPr>
        <p:txBody>
          <a:bodyPr wrap="square" lIns="0" tIns="0" rIns="0" bIns="0" anchor="t">
            <a:noAutofit/>
          </a:bodyPr>
          <a:lstStyle/>
          <a:p>
            <a:pPr>
              <a:defRPr sz="1750" b="0">
                <a:solidFill>
                  <a:srgbClr val="0067A6"/>
                </a:solidFill>
                <a:latin typeface="Calibri"/>
                <a:ea typeface="Calibri"/>
                <a:cs typeface="Calibri"/>
              </a:defRPr>
            </a:pPr>
            <a:r>
              <a:rPr sz="2400" b="0" dirty="0">
                <a:solidFill>
                  <a:srgbClr val="0067A6"/>
                </a:solidFill>
                <a:latin typeface="Calibri"/>
                <a:ea typeface="Calibri"/>
                <a:cs typeface="Calibri"/>
              </a:rPr>
              <a:t>[Email address]</a:t>
            </a:r>
          </a:p>
        </p:txBody>
      </p:sp>
      <p:pic>
        <p:nvPicPr>
          <p:cNvPr id="16" name="Picture 15"/>
          <p:cNvPicPr>
            <a:picLocks noChangeAspect="1"/>
          </p:cNvPicPr>
          <p:nvPr/>
        </p:nvPicPr>
        <p:blipFill>
          <a:blip r:embed="rId3"/>
          <a:stretch/>
        </p:blipFill>
        <p:spPr>
          <a:xfrm>
            <a:off x="533399" y="164504"/>
            <a:ext cx="790575" cy="709481"/>
          </a:xfrm>
          <a:prstGeom prst="rect">
            <a:avLst/>
          </a:prstGeom>
        </p:spPr>
      </p:pic>
      <p:grpSp>
        <p:nvGrpSpPr>
          <p:cNvPr id="17" name="Group 16"/>
          <p:cNvGrpSpPr/>
          <p:nvPr/>
        </p:nvGrpSpPr>
        <p:grpSpPr>
          <a:xfrm>
            <a:off x="9508267" y="143549"/>
            <a:ext cx="2259931" cy="649236"/>
            <a:chOff x="9115075" y="191597"/>
            <a:chExt cx="2259931" cy="649236"/>
          </a:xfrm>
        </p:grpSpPr>
        <p:pic>
          <p:nvPicPr>
            <p:cNvPr id="20" name="Picture 19"/>
            <p:cNvPicPr>
              <a:picLocks noChangeAspect="1"/>
            </p:cNvPicPr>
            <p:nvPr/>
          </p:nvPicPr>
          <p:blipFill>
            <a:blip r:embed="rId4"/>
            <a:stretch/>
          </p:blipFill>
          <p:spPr>
            <a:xfrm>
              <a:off x="9115075" y="212552"/>
              <a:ext cx="1482821" cy="604613"/>
            </a:xfrm>
            <a:prstGeom prst="rect">
              <a:avLst/>
            </a:prstGeom>
          </p:spPr>
        </p:pic>
        <p:pic>
          <p:nvPicPr>
            <p:cNvPr id="21" name="Picture 20"/>
            <p:cNvPicPr>
              <a:picLocks noChangeAspect="1"/>
            </p:cNvPicPr>
            <p:nvPr/>
          </p:nvPicPr>
          <p:blipFill>
            <a:blip r:embed="rId5"/>
            <a:stretch/>
          </p:blipFill>
          <p:spPr>
            <a:xfrm>
              <a:off x="10875393" y="191597"/>
              <a:ext cx="499613" cy="649236"/>
            </a:xfrm>
            <a:prstGeom prst="rect">
              <a:avLst/>
            </a:prstGeom>
          </p:spPr>
        </p:pic>
      </p:grpSp>
    </p:spTree>
    <p:extLst>
      <p:ext uri="{BB962C8B-B14F-4D97-AF65-F5344CB8AC3E}">
        <p14:creationId xmlns:p14="http://schemas.microsoft.com/office/powerpoint/2010/main" val="2176089946"/>
      </p:ext>
    </p:extLst>
  </p:cSld>
  <p:clrMapOvr>
    <a:masterClrMapping/>
  </p:clrMapOvr>
</p:sld>
</file>

<file path=ppt/theme/theme1.xml><?xml version="1.0" encoding="utf-8"?>
<a:theme xmlns:a="http://schemas.openxmlformats.org/drawingml/2006/main" name="ChatGPT [1790918326173]">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Calibri"/>
        <a:ea typeface=""/>
        <a:cs typeface=""/>
      </a:majorFont>
      <a:minorFont>
        <a:latin typeface="Calibri"/>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A6DD010-3B72-4FC8-AAF5-76F0709E9778}">
  <we:reference id="WA200010001" version="1.0.0.1" store="Omex" storeType="OMEX"/>
  <we:alternateReferences>
    <we:reference id="WA200010001" version="1.0.0.1" store="WA200010001" storeType="OMEX"/>
  </we:alternateReferences>
  <we:properties>
    <we:property name="claude.fileId" value="&quot;7e5d6a73-9f5e-4bea-a595-d98a5a083ab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24</TotalTime>
  <Words>764</Words>
  <Application>Microsoft Office PowerPoint</Application>
  <DocSecurity>0</DocSecurity>
  <PresentationFormat>Widescreen</PresentationFormat>
  <Paragraphs>146</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Aptos</vt:lpstr>
      <vt:lpstr>Calibri</vt:lpstr>
      <vt:lpstr>ChatGPT [1790918326173]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Asus</cp:lastModifiedBy>
  <cp:revision>11</cp:revision>
  <dcterms:created xsi:type="dcterms:W3CDTF">2026-10-02T05:06:18Z</dcterms:created>
  <dcterms:modified xsi:type="dcterms:W3CDTF">2026-10-02T17:55:41Z</dcterms:modified>
</cp:coreProperties>
</file>